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76" r:id="rId4"/>
    <p:sldId id="281" r:id="rId5"/>
    <p:sldId id="275" r:id="rId6"/>
    <p:sldId id="280" r:id="rId7"/>
    <p:sldId id="282" r:id="rId8"/>
    <p:sldId id="278" r:id="rId9"/>
    <p:sldId id="285" r:id="rId10"/>
    <p:sldId id="286" r:id="rId11"/>
    <p:sldId id="284" r:id="rId12"/>
    <p:sldId id="283" r:id="rId13"/>
    <p:sldId id="287" r:id="rId14"/>
    <p:sldId id="277" r:id="rId15"/>
    <p:sldId id="272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5443" autoAdjust="0"/>
  </p:normalViewPr>
  <p:slideViewPr>
    <p:cSldViewPr>
      <p:cViewPr varScale="1">
        <p:scale>
          <a:sx n="41" d="100"/>
          <a:sy n="41" d="100"/>
        </p:scale>
        <p:origin x="147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3F782-156E-4543-955E-02E9BD7C8047}" type="datetimeFigureOut">
              <a:rPr lang="ko-KR" altLang="en-US" smtClean="0"/>
              <a:t>2022-12-09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CACCF-5BA2-4A19-9F64-37FDB133B2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22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</a:t>
            </a:r>
          </a:p>
          <a:p>
            <a:r>
              <a:rPr lang="en-US" altLang="ko-KR" dirty="0"/>
              <a:t>Semantic Segmentation : class</a:t>
            </a:r>
            <a:r>
              <a:rPr lang="ko-KR" altLang="en-US" dirty="0"/>
              <a:t>는 구분하지만 </a:t>
            </a:r>
            <a:r>
              <a:rPr lang="en-US" altLang="ko-KR" dirty="0"/>
              <a:t>Object </a:t>
            </a:r>
            <a:r>
              <a:rPr lang="ko-KR" altLang="en-US" dirty="0"/>
              <a:t>구분 못함 </a:t>
            </a:r>
            <a:r>
              <a:rPr lang="en-US" altLang="ko-KR" dirty="0"/>
              <a:t>(Object detection </a:t>
            </a:r>
            <a:r>
              <a:rPr lang="ko-KR" altLang="en-US" dirty="0"/>
              <a:t>아님</a:t>
            </a:r>
            <a:r>
              <a:rPr lang="en-US" altLang="ko-KR" dirty="0"/>
              <a:t>), </a:t>
            </a:r>
            <a:r>
              <a:rPr lang="ko-KR" altLang="en-US" dirty="0"/>
              <a:t>같은 </a:t>
            </a:r>
            <a:r>
              <a:rPr lang="en-US" altLang="ko-KR" dirty="0"/>
              <a:t>class</a:t>
            </a:r>
            <a:r>
              <a:rPr lang="ko-KR" altLang="en-US" dirty="0"/>
              <a:t> 같은 색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(2)</a:t>
            </a:r>
          </a:p>
          <a:p>
            <a:r>
              <a:rPr lang="en-US" altLang="ko-KR" dirty="0"/>
              <a:t>Classification : class(label)</a:t>
            </a:r>
            <a:r>
              <a:rPr lang="ko-KR" altLang="en-US" dirty="0"/>
              <a:t>분류</a:t>
            </a:r>
            <a:endParaRPr lang="en-US" altLang="ko-KR" dirty="0"/>
          </a:p>
          <a:p>
            <a:r>
              <a:rPr lang="en-US" altLang="ko-KR" dirty="0"/>
              <a:t>Localization : </a:t>
            </a:r>
            <a:r>
              <a:rPr lang="ko-KR" altLang="en-US" dirty="0"/>
              <a:t>위치정보 출력</a:t>
            </a:r>
            <a:r>
              <a:rPr lang="en-US" altLang="ko-KR" dirty="0"/>
              <a:t>, Bounding box</a:t>
            </a:r>
            <a:r>
              <a:rPr lang="ko-KR" altLang="en-US" dirty="0"/>
              <a:t>로 좌표 값 출력</a:t>
            </a:r>
            <a:endParaRPr lang="en-US" altLang="ko-KR" dirty="0"/>
          </a:p>
          <a:p>
            <a:r>
              <a:rPr lang="en-US" altLang="ko-KR" dirty="0"/>
              <a:t>(3)</a:t>
            </a:r>
          </a:p>
          <a:p>
            <a:r>
              <a:rPr lang="en-US" altLang="ko-KR" dirty="0"/>
              <a:t>Object detection : classification</a:t>
            </a:r>
            <a:r>
              <a:rPr lang="ko-KR" altLang="en-US" dirty="0"/>
              <a:t>이랑 </a:t>
            </a:r>
            <a:r>
              <a:rPr lang="en-US" altLang="ko-KR" dirty="0"/>
              <a:t>Localization</a:t>
            </a:r>
            <a:r>
              <a:rPr lang="ko-KR" altLang="en-US" dirty="0"/>
              <a:t>을 동시에 수행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번과 다른 점은 여러 개의 </a:t>
            </a:r>
            <a:r>
              <a:rPr lang="en-US" altLang="ko-KR" dirty="0"/>
              <a:t>Object</a:t>
            </a:r>
            <a:r>
              <a:rPr lang="ko-KR" altLang="en-US" dirty="0"/>
              <a:t>를 찾을 수 있는지</a:t>
            </a:r>
            <a:endParaRPr lang="en-US" altLang="ko-KR" dirty="0"/>
          </a:p>
          <a:p>
            <a:r>
              <a:rPr lang="en-US" altLang="ko-KR" dirty="0"/>
              <a:t>+Object recognition : object</a:t>
            </a:r>
            <a:r>
              <a:rPr lang="ko-KR" altLang="en-US" dirty="0"/>
              <a:t>의 종류 인식 </a:t>
            </a:r>
            <a:r>
              <a:rPr lang="en-US" altLang="ko-KR" dirty="0"/>
              <a:t>(detection</a:t>
            </a:r>
            <a:r>
              <a:rPr lang="ko-KR" altLang="en-US" dirty="0"/>
              <a:t>이랑 혼용하여 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(4)</a:t>
            </a:r>
          </a:p>
          <a:p>
            <a:r>
              <a:rPr lang="en-US" altLang="ko-KR" dirty="0"/>
              <a:t>Instance Segmentation : Object </a:t>
            </a:r>
            <a:r>
              <a:rPr lang="ko-KR" altLang="en-US" dirty="0"/>
              <a:t>하나하나의 영역을 배경과 구분하여 분할</a:t>
            </a:r>
            <a:endParaRPr lang="en-US" altLang="ko-KR" dirty="0"/>
          </a:p>
          <a:p>
            <a:r>
              <a:rPr lang="en-US" altLang="ko-KR" dirty="0"/>
              <a:t>Object Segmentation : </a:t>
            </a:r>
            <a:r>
              <a:rPr lang="ko-KR" altLang="en-US" dirty="0"/>
              <a:t>단순하게 </a:t>
            </a:r>
            <a:r>
              <a:rPr lang="en-US" altLang="ko-KR" dirty="0"/>
              <a:t>pixel</a:t>
            </a:r>
            <a:r>
              <a:rPr lang="ko-KR" altLang="en-US" dirty="0"/>
              <a:t>로 배경 구분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726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P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정답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G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에 맞추도록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transform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하는 것을 학습하는 것이 바로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Bounding Box Regression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목표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Bounding Box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중심의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x, y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좌표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 w, h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박스의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width(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너비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), height(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높이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)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결과적으로는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t_i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와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d_i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차이를 최소로 줄여 나가는 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70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Non-maximum suppression</a:t>
            </a: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한 객체에서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여러개의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Bounding box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검출되는것을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방지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 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IOU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0.5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이상이면 하나의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Bounding box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합쳐서 사용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71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</a:t>
            </a:r>
          </a:p>
          <a:p>
            <a:r>
              <a:rPr lang="en-US" altLang="ko-KR" dirty="0"/>
              <a:t>Semantic Segmentation : class</a:t>
            </a:r>
            <a:r>
              <a:rPr lang="ko-KR" altLang="en-US" dirty="0"/>
              <a:t>는 구분하지만 </a:t>
            </a:r>
            <a:r>
              <a:rPr lang="en-US" altLang="ko-KR" dirty="0"/>
              <a:t>Object </a:t>
            </a:r>
            <a:r>
              <a:rPr lang="ko-KR" altLang="en-US" dirty="0"/>
              <a:t>구분 못함 </a:t>
            </a:r>
            <a:r>
              <a:rPr lang="en-US" altLang="ko-KR" dirty="0"/>
              <a:t>(Object detection </a:t>
            </a:r>
            <a:r>
              <a:rPr lang="ko-KR" altLang="en-US" dirty="0"/>
              <a:t>아님</a:t>
            </a:r>
            <a:r>
              <a:rPr lang="en-US" altLang="ko-KR" dirty="0"/>
              <a:t>), </a:t>
            </a:r>
            <a:r>
              <a:rPr lang="ko-KR" altLang="en-US" dirty="0"/>
              <a:t>같은 </a:t>
            </a:r>
            <a:r>
              <a:rPr lang="en-US" altLang="ko-KR" dirty="0"/>
              <a:t>class</a:t>
            </a:r>
            <a:r>
              <a:rPr lang="ko-KR" altLang="en-US" dirty="0"/>
              <a:t> 같은 색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(2)</a:t>
            </a:r>
          </a:p>
          <a:p>
            <a:r>
              <a:rPr lang="en-US" altLang="ko-KR" dirty="0"/>
              <a:t>Classification : class(label)</a:t>
            </a:r>
            <a:r>
              <a:rPr lang="ko-KR" altLang="en-US" dirty="0"/>
              <a:t>분류</a:t>
            </a:r>
            <a:endParaRPr lang="en-US" altLang="ko-KR" dirty="0"/>
          </a:p>
          <a:p>
            <a:r>
              <a:rPr lang="en-US" altLang="ko-KR" dirty="0"/>
              <a:t>Localization : </a:t>
            </a:r>
            <a:r>
              <a:rPr lang="ko-KR" altLang="en-US" dirty="0"/>
              <a:t>위치정보 출력</a:t>
            </a:r>
            <a:r>
              <a:rPr lang="en-US" altLang="ko-KR" dirty="0"/>
              <a:t>, Bounding box</a:t>
            </a:r>
            <a:r>
              <a:rPr lang="ko-KR" altLang="en-US" dirty="0"/>
              <a:t>로 좌표 값 출력</a:t>
            </a:r>
            <a:endParaRPr lang="en-US" altLang="ko-KR" dirty="0"/>
          </a:p>
          <a:p>
            <a:r>
              <a:rPr lang="en-US" altLang="ko-KR" dirty="0"/>
              <a:t>(3)</a:t>
            </a:r>
          </a:p>
          <a:p>
            <a:r>
              <a:rPr lang="en-US" altLang="ko-KR" dirty="0"/>
              <a:t>Object detection : classification</a:t>
            </a:r>
            <a:r>
              <a:rPr lang="ko-KR" altLang="en-US" dirty="0"/>
              <a:t>이랑 </a:t>
            </a:r>
            <a:r>
              <a:rPr lang="en-US" altLang="ko-KR" dirty="0"/>
              <a:t>Localization</a:t>
            </a:r>
            <a:r>
              <a:rPr lang="ko-KR" altLang="en-US" dirty="0"/>
              <a:t>을 동시에 수행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번과 다른 점은 여러 개의 </a:t>
            </a:r>
            <a:r>
              <a:rPr lang="en-US" altLang="ko-KR" dirty="0"/>
              <a:t>Object</a:t>
            </a:r>
            <a:r>
              <a:rPr lang="ko-KR" altLang="en-US" dirty="0"/>
              <a:t>를 찾을 수 있는지</a:t>
            </a:r>
            <a:endParaRPr lang="en-US" altLang="ko-KR" dirty="0"/>
          </a:p>
          <a:p>
            <a:r>
              <a:rPr lang="en-US" altLang="ko-KR" dirty="0"/>
              <a:t>+Object recognition : object</a:t>
            </a:r>
            <a:r>
              <a:rPr lang="ko-KR" altLang="en-US" dirty="0"/>
              <a:t>의 종류 인식 </a:t>
            </a:r>
            <a:r>
              <a:rPr lang="en-US" altLang="ko-KR" dirty="0"/>
              <a:t>(detection</a:t>
            </a:r>
            <a:r>
              <a:rPr lang="ko-KR" altLang="en-US" dirty="0"/>
              <a:t>이랑 혼용하여 사용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(4)</a:t>
            </a:r>
          </a:p>
          <a:p>
            <a:r>
              <a:rPr lang="en-US" altLang="ko-KR" dirty="0"/>
              <a:t>Instance Segmentation : Object </a:t>
            </a:r>
            <a:r>
              <a:rPr lang="ko-KR" altLang="en-US" dirty="0"/>
              <a:t>하나하나의 영역을 배경과 구분하여 분할</a:t>
            </a:r>
            <a:endParaRPr lang="en-US" altLang="ko-KR" dirty="0"/>
          </a:p>
          <a:p>
            <a:r>
              <a:rPr lang="en-US" altLang="ko-KR" dirty="0"/>
              <a:t>Object Segmentation : </a:t>
            </a:r>
            <a:r>
              <a:rPr lang="ko-KR" altLang="en-US" dirty="0"/>
              <a:t>단순하게 </a:t>
            </a:r>
            <a:r>
              <a:rPr lang="en-US" altLang="ko-KR" dirty="0"/>
              <a:t>pixel</a:t>
            </a:r>
            <a:r>
              <a:rPr lang="ko-KR" altLang="en-US" dirty="0"/>
              <a:t>로 배경 구분</a:t>
            </a:r>
            <a:r>
              <a:rPr lang="en-US" altLang="ko-KR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6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603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01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결합한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AlexNet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큰 성공을 보이면서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을 이용한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Object detection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연구 활발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1 - stage</a:t>
            </a:r>
            <a:r>
              <a:rPr lang="ko-KR" altLang="en-US" dirty="0"/>
              <a:t> </a:t>
            </a:r>
            <a:r>
              <a:rPr lang="en-US" altLang="ko-KR" dirty="0"/>
              <a:t>Detector :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YOLO(You Only Look Once)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계열과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SSD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계열 등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 – stage Detector : R-CNN,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Fast R-CNN, Faster R-CNN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같은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R-CNN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계열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1-stage Detector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비교적으로 빠르지만 정확도가 낮고</a:t>
            </a:r>
            <a:endParaRPr lang="en-US" altLang="ko-KR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2-stage Detector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가 비교적으로 느리지만 정확도가 높다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149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sliding window detection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CNN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에 적용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=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OverFeat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 model</a:t>
            </a:r>
            <a:endParaRPr lang="en-US" altLang="ko-KR" sz="1200" b="1" i="0" u="none" spc="-13" dirty="0">
              <a:solidFill>
                <a:srgbClr val="212529"/>
              </a:solidFill>
              <a:effectLst/>
              <a:latin typeface="-apple-system"/>
              <a:ea typeface="TDTD고딕M"/>
            </a:endParaRPr>
          </a:p>
          <a:p>
            <a:pPr marL="0" marR="0" lvl="0" indent="0" algn="l" defTabSz="914400" rtl="0" eaLnBrk="1" fontAlgn="auto" latinLnBrk="1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물체가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있을만한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곳 하나하나 탐지하여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detection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진행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pPr marL="0" marR="0" lvl="0" indent="0" algn="l" defTabSz="914400" rtl="0" eaLnBrk="1" fontAlgn="auto" latinLnBrk="1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가 정확하지 않고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, CNN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적용하기엔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연산량이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 많고 연산시간이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Noto Sans KR"/>
              </a:rPr>
              <a:t>오래걸림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51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ts val="37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Region-based Convolutional Neural Networks</a:t>
            </a:r>
            <a:endParaRPr lang="en-US" altLang="ko-KR" sz="1200" b="1" u="none" spc="-13" dirty="0">
              <a:solidFill>
                <a:srgbClr val="212529"/>
              </a:solidFill>
              <a:latin typeface="-apple-system"/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r>
              <a:rPr lang="ko-KR" altLang="en-US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영역을 설정하여 </a:t>
            </a:r>
            <a:r>
              <a:rPr lang="en-US" altLang="ko-KR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CNN</a:t>
            </a:r>
            <a:r>
              <a:rPr lang="ko-KR" altLang="en-US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의 </a:t>
            </a:r>
            <a:r>
              <a:rPr lang="en-US" altLang="ko-KR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feature(</a:t>
            </a:r>
            <a:r>
              <a:rPr lang="ko-KR" altLang="en-US" sz="1200" b="1" u="none" spc="-13" dirty="0" err="1">
                <a:solidFill>
                  <a:srgbClr val="212529"/>
                </a:solidFill>
                <a:latin typeface="-apple-system"/>
                <a:ea typeface="TDTD고딕M"/>
              </a:rPr>
              <a:t>입력값</a:t>
            </a:r>
            <a:r>
              <a:rPr lang="en-US" altLang="ko-KR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)</a:t>
            </a:r>
            <a:r>
              <a:rPr lang="ko-KR" altLang="en-US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로 활용하여 </a:t>
            </a:r>
            <a:r>
              <a:rPr lang="en-US" altLang="ko-KR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Object detection</a:t>
            </a:r>
            <a:r>
              <a:rPr lang="ko-KR" altLang="en-US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을 수행하는 신경망</a:t>
            </a:r>
            <a:r>
              <a:rPr lang="en-US" altLang="ko-KR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.</a:t>
            </a:r>
          </a:p>
          <a:p>
            <a:pPr marL="0" lvl="0" indent="0">
              <a:lnSpc>
                <a:spcPts val="3779"/>
              </a:lnSpc>
            </a:pPr>
            <a:r>
              <a:rPr lang="en-US" altLang="ko-KR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Region Proposal(</a:t>
            </a:r>
            <a:r>
              <a:rPr lang="ko-KR" altLang="en-US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위치</a:t>
            </a:r>
            <a:r>
              <a:rPr lang="en-US" altLang="ko-KR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) + CNN(</a:t>
            </a:r>
            <a:r>
              <a:rPr lang="ko-KR" altLang="en-US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분류</a:t>
            </a:r>
            <a:r>
              <a:rPr lang="en-US" altLang="ko-KR" sz="1200" b="1" u="none" spc="-13" dirty="0">
                <a:solidFill>
                  <a:srgbClr val="212529"/>
                </a:solidFill>
                <a:latin typeface="-apple-system"/>
                <a:ea typeface="TDTD고딕M"/>
              </a:rPr>
              <a:t>) = &gt; R-CNN</a:t>
            </a:r>
          </a:p>
          <a:p>
            <a:pPr marL="0" lvl="0" indent="0">
              <a:lnSpc>
                <a:spcPts val="3779"/>
              </a:lnSpc>
            </a:pPr>
            <a:endParaRPr lang="en-US" altLang="ko-KR" sz="1200" b="1" u="none" spc="-13" dirty="0">
              <a:solidFill>
                <a:srgbClr val="212529"/>
              </a:solidFill>
              <a:latin typeface="-apple-system"/>
              <a:ea typeface="TDTD고딕M"/>
            </a:endParaRPr>
          </a:p>
          <a:p>
            <a:pPr marL="228600" lvl="0" indent="-228600">
              <a:lnSpc>
                <a:spcPts val="3779"/>
              </a:lnSpc>
              <a:buAutoNum type="arabicPeriod"/>
            </a:pPr>
            <a:r>
              <a:rPr lang="ko-KR" altLang="en-US" sz="1200" b="0" i="0" u="none" spc="-13" dirty="0">
                <a:solidFill>
                  <a:srgbClr val="000000"/>
                </a:solidFill>
                <a:effectLst/>
                <a:latin typeface="Spoqa Han Sans"/>
                <a:ea typeface="TDTD고딕M"/>
              </a:rPr>
              <a:t>이미지 입력</a:t>
            </a:r>
            <a:endParaRPr lang="en-US" altLang="ko-KR" sz="1200" b="1" i="0" u="none" spc="-13" dirty="0">
              <a:solidFill>
                <a:srgbClr val="212529"/>
              </a:solidFill>
              <a:effectLst/>
              <a:latin typeface="-apple-system"/>
              <a:ea typeface="TDTD고딕M"/>
            </a:endParaRPr>
          </a:p>
          <a:p>
            <a:pPr marL="228600" lvl="0" indent="-228600">
              <a:lnSpc>
                <a:spcPts val="3779"/>
              </a:lnSpc>
              <a:buAutoNum type="arabicPeriod"/>
            </a:pPr>
            <a:r>
              <a:rPr lang="ko-KR" altLang="en-US" sz="1200" b="1" i="0" u="none" spc="-13" dirty="0">
                <a:solidFill>
                  <a:srgbClr val="212529"/>
                </a:solidFill>
                <a:effectLst/>
                <a:latin typeface="-apple-system"/>
                <a:ea typeface="TDTD고딕M"/>
              </a:rPr>
              <a:t>물체가 있을 것 같은 지역 </a:t>
            </a:r>
            <a:r>
              <a:rPr lang="en-US" altLang="ko-KR" sz="1200" b="1" i="0" u="none" spc="-13" dirty="0">
                <a:solidFill>
                  <a:srgbClr val="212529"/>
                </a:solidFill>
                <a:effectLst/>
                <a:latin typeface="-apple-system"/>
                <a:ea typeface="TDTD고딕M"/>
              </a:rPr>
              <a:t>2000</a:t>
            </a:r>
            <a:r>
              <a:rPr lang="ko-KR" altLang="en-US" sz="1200" b="1" i="0" u="none" spc="-13" dirty="0">
                <a:solidFill>
                  <a:srgbClr val="212529"/>
                </a:solidFill>
                <a:effectLst/>
                <a:latin typeface="-apple-system"/>
                <a:ea typeface="TDTD고딕M"/>
              </a:rPr>
              <a:t>개 뽑기</a:t>
            </a:r>
            <a:endParaRPr lang="en-US" altLang="ko-KR" sz="1200" b="1" i="0" u="none" spc="-13" dirty="0">
              <a:solidFill>
                <a:srgbClr val="212529"/>
              </a:solidFill>
              <a:effectLst/>
              <a:latin typeface="-apple-system"/>
              <a:ea typeface="TDTD고딕M"/>
            </a:endParaRPr>
          </a:p>
          <a:p>
            <a:pPr marL="0" lvl="0" indent="0">
              <a:lnSpc>
                <a:spcPts val="3779"/>
              </a:lnSpc>
              <a:buNone/>
            </a:pPr>
            <a:r>
              <a:rPr lang="en-US" altLang="ko-KR" sz="1200" b="0" i="0" u="none" spc="-13" dirty="0">
                <a:solidFill>
                  <a:srgbClr val="000000"/>
                </a:solidFill>
                <a:effectLst/>
                <a:latin typeface="Spoqa Han Sans"/>
                <a:ea typeface="TDTD고딕M"/>
              </a:rPr>
              <a:t>2.5  </a:t>
            </a:r>
            <a:r>
              <a:rPr lang="ko-KR" altLang="en-US" sz="1200" b="0" i="0" u="none" spc="-13" dirty="0">
                <a:solidFill>
                  <a:srgbClr val="000000"/>
                </a:solidFill>
                <a:effectLst/>
                <a:latin typeface="Spoqa Han Sans"/>
                <a:ea typeface="TDTD고딕M"/>
              </a:rPr>
              <a:t>같은 크기로 이미지 </a:t>
            </a:r>
            <a:r>
              <a:rPr lang="en-US" altLang="ko-KR" sz="1200" b="0" i="0" u="none" spc="-13" dirty="0">
                <a:solidFill>
                  <a:srgbClr val="000000"/>
                </a:solidFill>
                <a:effectLst/>
                <a:latin typeface="Spoqa Han Sans"/>
                <a:ea typeface="TDTD고딕M"/>
              </a:rPr>
              <a:t>wrap</a:t>
            </a:r>
          </a:p>
          <a:p>
            <a:pPr marL="0" lvl="0" indent="0">
              <a:lnSpc>
                <a:spcPts val="3779"/>
              </a:lnSpc>
              <a:buNone/>
            </a:pPr>
            <a:r>
              <a:rPr lang="en-US" altLang="ko-KR" sz="1200" b="0" i="0" u="none" spc="-13" dirty="0">
                <a:solidFill>
                  <a:srgbClr val="000000"/>
                </a:solidFill>
                <a:effectLst/>
                <a:latin typeface="Spoqa Han Sans"/>
                <a:ea typeface="TDTD고딕M"/>
              </a:rPr>
              <a:t>3. CNN</a:t>
            </a:r>
            <a:r>
              <a:rPr lang="ko-KR" altLang="en-US" sz="1200" b="0" i="0" u="none" spc="-13" dirty="0">
                <a:solidFill>
                  <a:srgbClr val="000000"/>
                </a:solidFill>
                <a:effectLst/>
                <a:latin typeface="Spoqa Han Sans"/>
                <a:ea typeface="TDTD고딕M"/>
              </a:rPr>
              <a:t> 통과시켜 특징 벡터 추출</a:t>
            </a:r>
            <a:endParaRPr lang="en-US" altLang="ko-KR" sz="1200" b="0" i="0" u="none" spc="-13" dirty="0">
              <a:solidFill>
                <a:srgbClr val="000000"/>
              </a:solidFill>
              <a:effectLst/>
              <a:latin typeface="Spoqa Han Sans"/>
              <a:ea typeface="TDTD고딕M"/>
            </a:endParaRPr>
          </a:p>
          <a:p>
            <a:pPr marL="0" lvl="0" indent="0">
              <a:lnSpc>
                <a:spcPts val="3779"/>
              </a:lnSpc>
              <a:buNone/>
            </a:pPr>
            <a:r>
              <a:rPr lang="en-US" altLang="ko-KR" sz="1200" b="0" i="0" u="none" spc="-13" dirty="0">
                <a:solidFill>
                  <a:srgbClr val="000000"/>
                </a:solidFill>
                <a:effectLst/>
                <a:latin typeface="Spoqa Han Sans"/>
                <a:ea typeface="TDTD고딕M"/>
              </a:rPr>
              <a:t>4. class</a:t>
            </a:r>
            <a:r>
              <a:rPr lang="ko-KR" altLang="en-US" sz="1200" b="0" i="0" u="none" spc="-13" dirty="0">
                <a:solidFill>
                  <a:srgbClr val="000000"/>
                </a:solidFill>
                <a:effectLst/>
                <a:latin typeface="Spoqa Han Sans"/>
                <a:ea typeface="TDTD고딕M"/>
              </a:rPr>
              <a:t> 분류</a:t>
            </a:r>
            <a:endParaRPr lang="en-US" altLang="ko-KR" sz="1200" b="0" i="0" u="none" spc="-13" dirty="0">
              <a:solidFill>
                <a:srgbClr val="000000"/>
              </a:solidFill>
              <a:effectLst/>
              <a:latin typeface="Spoqa Han Sans"/>
              <a:ea typeface="TDTD고딕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4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lnSpc>
                <a:spcPct val="200000"/>
              </a:lnSpc>
            </a:pPr>
            <a:r>
              <a:rPr lang="en-US" altLang="ko-KR" sz="1200" b="1" dirty="0">
                <a:solidFill>
                  <a:srgbClr val="212529"/>
                </a:solidFill>
                <a:latin typeface="-apple-system"/>
              </a:rPr>
              <a:t>Region Proposal : </a:t>
            </a:r>
            <a:r>
              <a:rPr lang="ko-KR" altLang="en-US" sz="1200" b="1" dirty="0">
                <a:solidFill>
                  <a:srgbClr val="212529"/>
                </a:solidFill>
                <a:latin typeface="-apple-system"/>
              </a:rPr>
              <a:t>물체가 있을 법한 장소 추출</a:t>
            </a:r>
            <a:r>
              <a:rPr lang="en-US" altLang="ko-KR" sz="1200" b="1" dirty="0">
                <a:solidFill>
                  <a:srgbClr val="212529"/>
                </a:solidFill>
                <a:latin typeface="-apple-system"/>
              </a:rPr>
              <a:t>, </a:t>
            </a:r>
            <a:r>
              <a:rPr lang="ko-KR" altLang="en-US" sz="1200" b="1" dirty="0">
                <a:solidFill>
                  <a:srgbClr val="212529"/>
                </a:solidFill>
                <a:latin typeface="-apple-system"/>
              </a:rPr>
              <a:t>사지압축</a:t>
            </a:r>
            <a:endParaRPr lang="en-US" altLang="ko-KR" sz="1200" b="1" dirty="0">
              <a:solidFill>
                <a:srgbClr val="212529"/>
              </a:solidFill>
              <a:latin typeface="-apple-system"/>
            </a:endParaRPr>
          </a:p>
          <a:p>
            <a:pPr marL="0" lvl="0" indent="0" algn="l">
              <a:lnSpc>
                <a:spcPct val="200000"/>
              </a:lnSpc>
            </a:pPr>
            <a:r>
              <a:rPr lang="en-US" altLang="ko-KR" sz="1200" b="1" dirty="0">
                <a:solidFill>
                  <a:srgbClr val="212529"/>
                </a:solidFill>
                <a:latin typeface="-apple-system"/>
              </a:rPr>
              <a:t>CNN : </a:t>
            </a:r>
          </a:p>
          <a:p>
            <a:pPr marL="0" lvl="0" indent="0" algn="l">
              <a:lnSpc>
                <a:spcPct val="200000"/>
              </a:lnSpc>
            </a:pPr>
            <a:r>
              <a:rPr lang="en-US" altLang="ko-KR" sz="1200" b="1" dirty="0">
                <a:solidFill>
                  <a:srgbClr val="212529"/>
                </a:solidFill>
                <a:latin typeface="-apple-system"/>
              </a:rPr>
              <a:t>SVM : </a:t>
            </a:r>
          </a:p>
          <a:p>
            <a:pPr marL="0" lvl="0" indent="0" algn="l">
              <a:lnSpc>
                <a:spcPct val="200000"/>
              </a:lnSpc>
            </a:pPr>
            <a:r>
              <a:rPr lang="en-US" altLang="ko-KR" sz="1200" b="1" dirty="0">
                <a:solidFill>
                  <a:srgbClr val="212529"/>
                </a:solidFill>
                <a:latin typeface="-apple-system"/>
              </a:rPr>
              <a:t>Bounding Box Regression : </a:t>
            </a:r>
            <a:r>
              <a:rPr lang="ko-KR" altLang="en-US" sz="1200" b="1" dirty="0">
                <a:solidFill>
                  <a:srgbClr val="212529"/>
                </a:solidFill>
                <a:latin typeface="-apple-system"/>
              </a:rPr>
              <a:t>박스의 위치 교정</a:t>
            </a:r>
            <a:r>
              <a:rPr lang="en-US" altLang="ko-KR" sz="1200" b="1" dirty="0">
                <a:solidFill>
                  <a:srgbClr val="212529"/>
                </a:solidFill>
                <a:latin typeface="-apple-system"/>
              </a:rPr>
              <a:t>( </a:t>
            </a:r>
            <a:r>
              <a:rPr lang="ko-KR" altLang="en-US" sz="1200" b="1" dirty="0">
                <a:solidFill>
                  <a:srgbClr val="212529"/>
                </a:solidFill>
                <a:latin typeface="-apple-system"/>
              </a:rPr>
              <a:t>정확도를 위해 위치 교정 </a:t>
            </a:r>
            <a:r>
              <a:rPr lang="en-US" altLang="ko-KR" sz="1200" b="1" dirty="0">
                <a:solidFill>
                  <a:srgbClr val="212529"/>
                </a:solidFill>
                <a:latin typeface="-apple-system"/>
              </a:rPr>
              <a:t>)</a:t>
            </a:r>
          </a:p>
          <a:p>
            <a:pPr marL="0" lvl="0" indent="0" algn="l">
              <a:lnSpc>
                <a:spcPct val="200000"/>
              </a:lnSpc>
            </a:pPr>
            <a:endParaRPr lang="en-US" altLang="ko-KR" sz="1200" b="1" dirty="0">
              <a:solidFill>
                <a:srgbClr val="212529"/>
              </a:solidFill>
              <a:latin typeface="-apple-system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714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FT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는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fine tune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의 약자이며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각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CNN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레이어 층에서 추출된 벡터로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poqa Han Sans"/>
              </a:rPr>
              <a:t>SVM Classifier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학습시켜서 얻은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Spoqa Han Sans"/>
              </a:rPr>
              <a:t>mAP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poqa Han Sans"/>
              </a:rPr>
              <a:t>를 비교한 것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r>
              <a:rPr lang="en-US" altLang="ko-KR" b="0" i="0" dirty="0" err="1">
                <a:solidFill>
                  <a:srgbClr val="555555"/>
                </a:solidFill>
                <a:effectLst/>
                <a:latin typeface="Noto Sans KR"/>
              </a:rPr>
              <a:t>IoU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값은 교집합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 Sans KR"/>
              </a:rPr>
              <a:t>/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 Sans KR"/>
              </a:rPr>
              <a:t>합집합</a:t>
            </a:r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IoU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값이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0.5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이상인 경우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positive sample(=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객체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, 0.5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미만인 경우에는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negative sample(=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배경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)</a:t>
            </a:r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endParaRPr lang="en-US" altLang="ko-KR" b="0" i="0" dirty="0">
              <a:solidFill>
                <a:srgbClr val="555555"/>
              </a:solidFill>
              <a:effectLst/>
              <a:latin typeface="Spoqa Han Sans"/>
            </a:endParaRPr>
          </a:p>
          <a:p>
            <a:pPr marL="0" lvl="0" indent="0">
              <a:lnSpc>
                <a:spcPts val="3779"/>
              </a:lnSpc>
            </a:pPr>
            <a:r>
              <a:rPr lang="ko-KR" altLang="en-US" sz="1200" spc="-13" dirty="0">
                <a:solidFill>
                  <a:srgbClr val="000000"/>
                </a:solidFill>
                <a:ea typeface="TDTD고딕M"/>
              </a:rPr>
              <a:t>미리 학습된 </a:t>
            </a:r>
            <a:r>
              <a:rPr lang="en-US" altLang="ko-KR" sz="1200" spc="-13" dirty="0">
                <a:solidFill>
                  <a:srgbClr val="000000"/>
                </a:solidFill>
                <a:ea typeface="TDTD고딕M"/>
              </a:rPr>
              <a:t>CNN </a:t>
            </a:r>
            <a:r>
              <a:rPr lang="ko-KR" altLang="en-US" sz="1200" spc="-13" dirty="0">
                <a:solidFill>
                  <a:srgbClr val="000000"/>
                </a:solidFill>
                <a:ea typeface="TDTD고딕M"/>
              </a:rPr>
              <a:t>모델을 통과시켜 특징벡터 추출  </a:t>
            </a:r>
            <a:r>
              <a:rPr lang="en-US" altLang="ko-KR" sz="1200" spc="-13" dirty="0">
                <a:solidFill>
                  <a:srgbClr val="000000"/>
                </a:solidFill>
                <a:ea typeface="TDTD고딕M"/>
              </a:rPr>
              <a:t>=&gt; Pre training</a:t>
            </a:r>
          </a:p>
          <a:p>
            <a:pPr marL="0" lvl="0" indent="0">
              <a:lnSpc>
                <a:spcPts val="3779"/>
              </a:lnSpc>
            </a:pPr>
            <a:endParaRPr lang="en-US" altLang="ko-KR" sz="1200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r>
              <a:rPr lang="en-US" altLang="ko-KR" sz="1200" spc="-13" dirty="0">
                <a:solidFill>
                  <a:srgbClr val="000000"/>
                </a:solidFill>
                <a:ea typeface="TDTD고딕M"/>
              </a:rPr>
              <a:t>Region</a:t>
            </a:r>
            <a:r>
              <a:rPr lang="ko-KR" altLang="en-US" sz="1200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1200" spc="-13" dirty="0">
                <a:solidFill>
                  <a:srgbClr val="000000"/>
                </a:solidFill>
                <a:ea typeface="TDTD고딕M"/>
              </a:rPr>
              <a:t>proposal</a:t>
            </a:r>
            <a:r>
              <a:rPr lang="ko-KR" altLang="en-US" sz="1200" spc="-13" dirty="0">
                <a:solidFill>
                  <a:srgbClr val="000000"/>
                </a:solidFill>
                <a:ea typeface="TDTD고딕M"/>
              </a:rPr>
              <a:t>이 배경을 포함할 수도 있어서 찾고자 하는 객체 수 </a:t>
            </a:r>
            <a:r>
              <a:rPr lang="en-US" altLang="ko-KR" sz="1200" spc="-13" dirty="0">
                <a:solidFill>
                  <a:srgbClr val="000000"/>
                </a:solidFill>
                <a:ea typeface="TDTD고딕M"/>
              </a:rPr>
              <a:t>+ 1 </a:t>
            </a:r>
            <a:r>
              <a:rPr lang="ko-KR" altLang="en-US" sz="1200" spc="-13" dirty="0">
                <a:solidFill>
                  <a:srgbClr val="000000"/>
                </a:solidFill>
                <a:ea typeface="TDTD고딕M"/>
              </a:rPr>
              <a:t>예측 </a:t>
            </a:r>
            <a:r>
              <a:rPr lang="en-US" altLang="ko-KR" sz="1200" spc="-13" dirty="0">
                <a:solidFill>
                  <a:srgbClr val="000000"/>
                </a:solidFill>
                <a:ea typeface="TDTD고딕M"/>
              </a:rPr>
              <a:t>=&gt;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806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 positive sample = 32, negative sample = 96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mini batch(=128)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을 구성하여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poqa Han Sans"/>
              </a:rPr>
              <a:t>pre-trained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poqa Han Sans"/>
              </a:rPr>
              <a:t>에 입력하여 학습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300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CACCF-5BA2-4A19-9F64-37FDB133B2D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95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625871"/>
            <a:ext cx="16927040" cy="9035258"/>
            <a:chOff x="0" y="0"/>
            <a:chExt cx="126402652" cy="67470777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7325995"/>
            </a:xfrm>
            <a:custGeom>
              <a:avLst/>
              <a:gdLst/>
              <a:ahLst/>
              <a:cxnLst/>
              <a:rect l="l" t="t" r="r" b="b"/>
              <a:pathLst>
                <a:path w="126257871" h="67325995">
                  <a:moveTo>
                    <a:pt x="0" y="0"/>
                  </a:moveTo>
                  <a:lnTo>
                    <a:pt x="126257871" y="0"/>
                  </a:lnTo>
                  <a:lnTo>
                    <a:pt x="126257871" y="67325995"/>
                  </a:lnTo>
                  <a:lnTo>
                    <a:pt x="0" y="673259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7470778"/>
            </a:xfrm>
            <a:custGeom>
              <a:avLst/>
              <a:gdLst/>
              <a:ahLst/>
              <a:cxnLst/>
              <a:rect l="l" t="t" r="r" b="b"/>
              <a:pathLst>
                <a:path w="126402654" h="67470778">
                  <a:moveTo>
                    <a:pt x="126257869" y="67325999"/>
                  </a:moveTo>
                  <a:lnTo>
                    <a:pt x="126402654" y="67325999"/>
                  </a:lnTo>
                  <a:lnTo>
                    <a:pt x="126402654" y="67470778"/>
                  </a:lnTo>
                  <a:lnTo>
                    <a:pt x="126257869" y="67470778"/>
                  </a:lnTo>
                  <a:lnTo>
                    <a:pt x="126257869" y="6732599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325999"/>
                  </a:lnTo>
                  <a:lnTo>
                    <a:pt x="0" y="67325999"/>
                  </a:lnTo>
                  <a:lnTo>
                    <a:pt x="0" y="144780"/>
                  </a:lnTo>
                  <a:close/>
                  <a:moveTo>
                    <a:pt x="0" y="67325999"/>
                  </a:moveTo>
                  <a:lnTo>
                    <a:pt x="144780" y="67325999"/>
                  </a:lnTo>
                  <a:lnTo>
                    <a:pt x="144780" y="67470778"/>
                  </a:lnTo>
                  <a:lnTo>
                    <a:pt x="0" y="67470778"/>
                  </a:lnTo>
                  <a:lnTo>
                    <a:pt x="0" y="6732599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325999"/>
                  </a:lnTo>
                  <a:lnTo>
                    <a:pt x="126257869" y="67325999"/>
                  </a:lnTo>
                  <a:lnTo>
                    <a:pt x="126257869" y="144780"/>
                  </a:lnTo>
                  <a:close/>
                  <a:moveTo>
                    <a:pt x="144780" y="67325999"/>
                  </a:moveTo>
                  <a:lnTo>
                    <a:pt x="126257869" y="67325999"/>
                  </a:lnTo>
                  <a:lnTo>
                    <a:pt x="126257869" y="67470778"/>
                  </a:lnTo>
                  <a:lnTo>
                    <a:pt x="144780" y="67470778"/>
                  </a:lnTo>
                  <a:lnTo>
                    <a:pt x="144780" y="6732599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62092" y="6587643"/>
            <a:ext cx="7973317" cy="940520"/>
            <a:chOff x="0" y="0"/>
            <a:chExt cx="16440449" cy="1939290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16415049" cy="1913890"/>
            </a:xfrm>
            <a:custGeom>
              <a:avLst/>
              <a:gdLst/>
              <a:ahLst/>
              <a:cxnLst/>
              <a:rect l="l" t="t" r="r" b="b"/>
              <a:pathLst>
                <a:path w="16415049" h="1913890">
                  <a:moveTo>
                    <a:pt x="15458105" y="1913890"/>
                  </a:moveTo>
                  <a:lnTo>
                    <a:pt x="956945" y="1913890"/>
                  </a:lnTo>
                  <a:cubicBezTo>
                    <a:pt x="428371" y="1913890"/>
                    <a:pt x="0" y="1485392"/>
                    <a:pt x="0" y="956945"/>
                  </a:cubicBezTo>
                  <a:lnTo>
                    <a:pt x="0" y="956945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15458105" y="0"/>
                  </a:lnTo>
                  <a:cubicBezTo>
                    <a:pt x="15986551" y="0"/>
                    <a:pt x="16415049" y="428371"/>
                    <a:pt x="16415049" y="956945"/>
                  </a:cubicBezTo>
                  <a:lnTo>
                    <a:pt x="16415049" y="956945"/>
                  </a:lnTo>
                  <a:cubicBezTo>
                    <a:pt x="16415049" y="1485392"/>
                    <a:pt x="15986551" y="1913890"/>
                    <a:pt x="15458105" y="1913890"/>
                  </a:cubicBezTo>
                  <a:close/>
                </a:path>
              </a:pathLst>
            </a:custGeom>
            <a:solidFill>
              <a:srgbClr val="B9BBDD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16440449" cy="1939290"/>
            </a:xfrm>
            <a:custGeom>
              <a:avLst/>
              <a:gdLst/>
              <a:ahLst/>
              <a:cxnLst/>
              <a:rect l="l" t="t" r="r" b="b"/>
              <a:pathLst>
                <a:path w="16440449" h="1939290">
                  <a:moveTo>
                    <a:pt x="15470805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9645"/>
                  </a:cubicBezTo>
                  <a:cubicBezTo>
                    <a:pt x="0" y="1504315"/>
                    <a:pt x="434975" y="1939290"/>
                    <a:pt x="969645" y="1939290"/>
                  </a:cubicBezTo>
                  <a:lnTo>
                    <a:pt x="15470805" y="1939290"/>
                  </a:lnTo>
                  <a:cubicBezTo>
                    <a:pt x="16005474" y="1939290"/>
                    <a:pt x="16440449" y="1504315"/>
                    <a:pt x="16440449" y="969645"/>
                  </a:cubicBezTo>
                  <a:cubicBezTo>
                    <a:pt x="16440449" y="434975"/>
                    <a:pt x="16005474" y="0"/>
                    <a:pt x="15470805" y="0"/>
                  </a:cubicBezTo>
                  <a:close/>
                  <a:moveTo>
                    <a:pt x="15470805" y="1913890"/>
                  </a:moveTo>
                  <a:lnTo>
                    <a:pt x="969645" y="1913890"/>
                  </a:lnTo>
                  <a:cubicBezTo>
                    <a:pt x="448945" y="1913890"/>
                    <a:pt x="25400" y="1490345"/>
                    <a:pt x="25400" y="969645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15470805" y="25400"/>
                  </a:lnTo>
                  <a:cubicBezTo>
                    <a:pt x="15991505" y="25400"/>
                    <a:pt x="16415049" y="448945"/>
                    <a:pt x="16415049" y="969645"/>
                  </a:cubicBezTo>
                  <a:cubicBezTo>
                    <a:pt x="16415049" y="1490345"/>
                    <a:pt x="15991505" y="1913890"/>
                    <a:pt x="15470805" y="191389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000871" y="4215006"/>
            <a:ext cx="12286259" cy="1765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02"/>
              </a:lnSpc>
            </a:pPr>
            <a:r>
              <a:rPr lang="en-US" sz="12275" dirty="0">
                <a:solidFill>
                  <a:srgbClr val="000000"/>
                </a:solidFill>
                <a:ea typeface="TDTD고딕M"/>
              </a:rPr>
              <a:t>R-CNN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35841" y="6762688"/>
            <a:ext cx="6625817" cy="52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altLang="ko-KR" sz="3004" dirty="0">
                <a:solidFill>
                  <a:srgbClr val="000000"/>
                </a:solidFill>
                <a:ea typeface="TDTD고딕M"/>
              </a:rPr>
              <a:t>NI²L Object detection </a:t>
            </a:r>
            <a:r>
              <a:rPr lang="ko-KR" altLang="en-US" sz="3004" dirty="0">
                <a:solidFill>
                  <a:srgbClr val="000000"/>
                </a:solidFill>
                <a:ea typeface="TDTD고딕M"/>
              </a:rPr>
              <a:t>스터디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0967" y="1243470"/>
            <a:ext cx="620290" cy="71372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415256" y="1432056"/>
            <a:ext cx="4899944" cy="3465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ko-KR" altLang="en-US" sz="2499" dirty="0">
                <a:solidFill>
                  <a:srgbClr val="000000"/>
                </a:solidFill>
                <a:ea typeface="TDTD고딕M"/>
              </a:rPr>
              <a:t>김민지</a:t>
            </a:r>
            <a:endParaRPr lang="en-US" sz="2499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12" name="AutoShape 12"/>
          <p:cNvSpPr/>
          <p:nvPr/>
        </p:nvSpPr>
        <p:spPr>
          <a:xfrm rot="4836">
            <a:off x="680472" y="2535318"/>
            <a:ext cx="1692705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70DC58DA-1561-2E8A-6D76-937B01132E0B}"/>
              </a:ext>
            </a:extLst>
          </p:cNvPr>
          <p:cNvSpPr txBox="1"/>
          <p:nvPr/>
        </p:nvSpPr>
        <p:spPr>
          <a:xfrm>
            <a:off x="542796" y="266700"/>
            <a:ext cx="14544804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altLang="ko-KR" sz="7200" b="0" i="0" dirty="0">
                <a:solidFill>
                  <a:srgbClr val="000000"/>
                </a:solidFill>
                <a:effectLst/>
                <a:latin typeface="Spoqa Han Sans"/>
              </a:rPr>
              <a:t>Fine tuning pre-trained </a:t>
            </a:r>
            <a:r>
              <a:rPr lang="en-US" altLang="ko-KR" sz="7200" b="0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endParaRPr lang="en-US" altLang="ko-KR" sz="7200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10" name="TextBox 41">
            <a:extLst>
              <a:ext uri="{FF2B5EF4-FFF2-40B4-BE49-F238E27FC236}">
                <a16:creationId xmlns:a16="http://schemas.microsoft.com/office/drawing/2014/main" id="{795724EB-1556-20FB-B541-A136A8FCAAD9}"/>
              </a:ext>
            </a:extLst>
          </p:cNvPr>
          <p:cNvSpPr txBox="1"/>
          <p:nvPr/>
        </p:nvSpPr>
        <p:spPr>
          <a:xfrm>
            <a:off x="7381103" y="9167311"/>
            <a:ext cx="10287000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https://yeomko.tistory.com/13</a:t>
            </a: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15E107-BA74-6A5C-1C14-5EBA38521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66" y="3872896"/>
            <a:ext cx="16429464" cy="30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21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70DC58DA-1561-2E8A-6D76-937B01132E0B}"/>
              </a:ext>
            </a:extLst>
          </p:cNvPr>
          <p:cNvSpPr txBox="1"/>
          <p:nvPr/>
        </p:nvSpPr>
        <p:spPr>
          <a:xfrm>
            <a:off x="542796" y="266700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TDTD고딕M"/>
              </a:rPr>
              <a:t>SVM (Support Vector Machine)</a:t>
            </a:r>
            <a:endParaRPr lang="en-US" sz="6999" u="none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A2A9495-8B63-9428-05FE-C1F551DA9A80}"/>
              </a:ext>
            </a:extLst>
          </p:cNvPr>
          <p:cNvSpPr txBox="1"/>
          <p:nvPr/>
        </p:nvSpPr>
        <p:spPr>
          <a:xfrm>
            <a:off x="997833" y="8801100"/>
            <a:ext cx="6121711" cy="45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79"/>
              </a:lnSpc>
            </a:pP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패턴인식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, 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자료 분석에서 쓰는 지도학습 모델</a:t>
            </a:r>
            <a:endParaRPr lang="en-US" sz="2700" u="none" spc="-13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10" name="TextBox 41">
            <a:extLst>
              <a:ext uri="{FF2B5EF4-FFF2-40B4-BE49-F238E27FC236}">
                <a16:creationId xmlns:a16="http://schemas.microsoft.com/office/drawing/2014/main" id="{795724EB-1556-20FB-B541-A136A8FCAAD9}"/>
              </a:ext>
            </a:extLst>
          </p:cNvPr>
          <p:cNvSpPr txBox="1"/>
          <p:nvPr/>
        </p:nvSpPr>
        <p:spPr>
          <a:xfrm>
            <a:off x="7381103" y="9167311"/>
            <a:ext cx="10287000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https://velog.io/@whiteamericano/R-CNN-%EC%9D%84-%EC%95%8C%EC%95%84%EB%B3%B4%EC%9E%90</a:t>
            </a: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62ED60-AE18-A9BC-DA73-2A8A6ED53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149443"/>
            <a:ext cx="5976544" cy="6410325"/>
          </a:xfrm>
          <a:prstGeom prst="rect">
            <a:avLst/>
          </a:prstGeom>
        </p:spPr>
      </p:pic>
      <p:sp>
        <p:nvSpPr>
          <p:cNvPr id="9" name="TextBox 41">
            <a:extLst>
              <a:ext uri="{FF2B5EF4-FFF2-40B4-BE49-F238E27FC236}">
                <a16:creationId xmlns:a16="http://schemas.microsoft.com/office/drawing/2014/main" id="{B929C0BA-23CC-CF06-69FE-DC209E055335}"/>
              </a:ext>
            </a:extLst>
          </p:cNvPr>
          <p:cNvSpPr txBox="1"/>
          <p:nvPr/>
        </p:nvSpPr>
        <p:spPr>
          <a:xfrm>
            <a:off x="7833452" y="2154295"/>
            <a:ext cx="10287000" cy="289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779"/>
              </a:lnSpc>
            </a:pP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Class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에 해당 하는지 여부만 판단하는 이진 분류기</a:t>
            </a:r>
            <a:endParaRPr lang="en-US" altLang="ko-KR" sz="2700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endParaRPr lang="en-US" sz="2700" u="none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r>
              <a:rPr lang="ko-KR" altLang="en-US" sz="2700" u="none" spc="-13" dirty="0">
                <a:solidFill>
                  <a:srgbClr val="000000"/>
                </a:solidFill>
                <a:ea typeface="TDTD고딕M"/>
              </a:rPr>
              <a:t>정답을 확인하는 분류기 때문에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Spoqa Han Sans"/>
              </a:rPr>
              <a:t>output unit = 2</a:t>
            </a:r>
            <a:endParaRPr lang="en-US" altLang="ko-KR" sz="2700" u="none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endParaRPr lang="en-US" altLang="ko-KR" sz="2700" u="none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r>
              <a:rPr lang="en-US" altLang="ko-KR" sz="2800" b="1" i="0" dirty="0">
                <a:solidFill>
                  <a:srgbClr val="000000"/>
                </a:solidFill>
                <a:effectLst/>
                <a:latin typeface="Spoqa Han Sans"/>
              </a:rPr>
              <a:t>ground truth box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Spoqa Han Sans"/>
              </a:rPr>
              <a:t>만을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Spoqa Han Sans"/>
              </a:rPr>
              <a:t>positive sample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Spoqa Han Sans"/>
              </a:rPr>
              <a:t>로</a:t>
            </a:r>
            <a:endParaRPr lang="en-US" altLang="ko-KR" sz="2800" b="1" dirty="0">
              <a:solidFill>
                <a:srgbClr val="000000"/>
              </a:solidFill>
              <a:latin typeface="Spoqa Han Sans"/>
            </a:endParaRPr>
          </a:p>
          <a:p>
            <a:pPr marL="0" lvl="0" indent="0">
              <a:lnSpc>
                <a:spcPts val="3779"/>
              </a:lnSpc>
            </a:pPr>
            <a:r>
              <a:rPr lang="en-US" altLang="ko-KR" sz="2800" b="1" i="0" dirty="0" err="1">
                <a:solidFill>
                  <a:srgbClr val="000000"/>
                </a:solidFill>
                <a:effectLst/>
                <a:latin typeface="Spoqa Han Sans"/>
              </a:rPr>
              <a:t>IoU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Spoqa Han Sans"/>
              </a:rPr>
              <a:t>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Spoqa Han Sans"/>
              </a:rPr>
              <a:t>값이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Spoqa Han Sans"/>
              </a:rPr>
              <a:t>0.3 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Spoqa Han Sans"/>
              </a:rPr>
              <a:t>미만인 예측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Spoqa Han Sans"/>
              </a:rPr>
              <a:t>bounding box</a:t>
            </a:r>
            <a:r>
              <a:rPr lang="ko-KR" altLang="en-US" sz="2800" b="1" i="0" dirty="0">
                <a:solidFill>
                  <a:srgbClr val="000000"/>
                </a:solidFill>
                <a:effectLst/>
                <a:latin typeface="Spoqa Han Sans"/>
              </a:rPr>
              <a:t>를 </a:t>
            </a:r>
            <a:r>
              <a:rPr lang="en-US" altLang="ko-KR" sz="2800" b="1" i="0" dirty="0">
                <a:solidFill>
                  <a:srgbClr val="000000"/>
                </a:solidFill>
                <a:effectLst/>
                <a:latin typeface="Spoqa Han Sans"/>
              </a:rPr>
              <a:t>negative sample</a:t>
            </a:r>
            <a:endParaRPr lang="en-US" sz="2700" u="none" spc="-13" dirty="0">
              <a:solidFill>
                <a:srgbClr val="000000"/>
              </a:solidFill>
              <a:ea typeface="TDTD고딕M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1D6377-B1D7-9387-9DCF-3667790A2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755" y="5573331"/>
            <a:ext cx="9063037" cy="317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589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70DC58DA-1561-2E8A-6D76-937B01132E0B}"/>
              </a:ext>
            </a:extLst>
          </p:cNvPr>
          <p:cNvSpPr txBox="1"/>
          <p:nvPr/>
        </p:nvSpPr>
        <p:spPr>
          <a:xfrm>
            <a:off x="542796" y="266700"/>
            <a:ext cx="14544804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altLang="ko-KR" sz="7200" b="0" i="0" dirty="0">
                <a:solidFill>
                  <a:srgbClr val="5C5C5C"/>
                </a:solidFill>
                <a:effectLst/>
                <a:latin typeface="Spoqa Han Sans"/>
              </a:rPr>
              <a:t>Bounding Box Regression</a:t>
            </a:r>
          </a:p>
        </p:txBody>
      </p:sp>
      <p:sp>
        <p:nvSpPr>
          <p:cNvPr id="5" name="TextBox 41">
            <a:extLst>
              <a:ext uri="{FF2B5EF4-FFF2-40B4-BE49-F238E27FC236}">
                <a16:creationId xmlns:a16="http://schemas.microsoft.com/office/drawing/2014/main" id="{F2F448A9-AC70-2C7A-0E6A-AC35864CE76F}"/>
              </a:ext>
            </a:extLst>
          </p:cNvPr>
          <p:cNvSpPr txBox="1"/>
          <p:nvPr/>
        </p:nvSpPr>
        <p:spPr>
          <a:xfrm>
            <a:off x="9144000" y="8006959"/>
            <a:ext cx="8134350" cy="946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en-US" sz="2700" u="none" spc="-13" dirty="0">
                <a:solidFill>
                  <a:srgbClr val="000000"/>
                </a:solidFill>
                <a:ea typeface="TDTD고딕M"/>
              </a:rPr>
              <a:t>P</a:t>
            </a:r>
            <a:r>
              <a:rPr lang="ko-KR" altLang="en-US" sz="2700" u="none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2700" u="none" spc="-13" dirty="0">
                <a:solidFill>
                  <a:srgbClr val="000000"/>
                </a:solidFill>
                <a:ea typeface="TDTD고딕M"/>
              </a:rPr>
              <a:t>:</a:t>
            </a:r>
            <a:r>
              <a:rPr lang="ko-KR" altLang="en-US" sz="2700" u="none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CNN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 통과 후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Bounding Box</a:t>
            </a:r>
          </a:p>
          <a:p>
            <a:pPr marL="0" lvl="0" indent="0" algn="ctr">
              <a:lnSpc>
                <a:spcPts val="3779"/>
              </a:lnSpc>
            </a:pP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Q : Ground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Truth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Bounding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Box(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정답 박스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)</a:t>
            </a:r>
            <a:endParaRPr lang="en-US" sz="2700" u="none" spc="-13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10" name="TextBox 41">
            <a:extLst>
              <a:ext uri="{FF2B5EF4-FFF2-40B4-BE49-F238E27FC236}">
                <a16:creationId xmlns:a16="http://schemas.microsoft.com/office/drawing/2014/main" id="{795724EB-1556-20FB-B541-A136A8FCAAD9}"/>
              </a:ext>
            </a:extLst>
          </p:cNvPr>
          <p:cNvSpPr txBox="1"/>
          <p:nvPr/>
        </p:nvSpPr>
        <p:spPr>
          <a:xfrm>
            <a:off x="7381103" y="9167311"/>
            <a:ext cx="10287000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https://velog.io/@whiteamericano/R-CNN-%EC%9D%84-%EC%95%8C%EC%95%84%EB%B3%B4%EC%9E%90</a:t>
            </a: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1837135-2D06-5FB2-4ECE-EEB4DBFB5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870349"/>
            <a:ext cx="8134350" cy="5634846"/>
          </a:xfrm>
          <a:prstGeom prst="rect">
            <a:avLst/>
          </a:prstGeom>
        </p:spPr>
      </p:pic>
      <p:sp>
        <p:nvSpPr>
          <p:cNvPr id="9" name="TextBox 41">
            <a:extLst>
              <a:ext uri="{FF2B5EF4-FFF2-40B4-BE49-F238E27FC236}">
                <a16:creationId xmlns:a16="http://schemas.microsoft.com/office/drawing/2014/main" id="{83AF109E-BDEA-5144-D9F2-7872EBB1C31D}"/>
              </a:ext>
            </a:extLst>
          </p:cNvPr>
          <p:cNvSpPr txBox="1"/>
          <p:nvPr/>
        </p:nvSpPr>
        <p:spPr>
          <a:xfrm>
            <a:off x="719371" y="1790700"/>
            <a:ext cx="8134350" cy="14314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en-US" sz="2700" u="none" spc="-13" dirty="0">
                <a:solidFill>
                  <a:srgbClr val="000000"/>
                </a:solidFill>
                <a:ea typeface="TDTD고딕M"/>
              </a:rPr>
              <a:t>Y</a:t>
            </a:r>
            <a:r>
              <a:rPr lang="ko-KR" altLang="en-US" sz="2700" u="none" spc="-13" dirty="0">
                <a:solidFill>
                  <a:srgbClr val="000000"/>
                </a:solidFill>
                <a:ea typeface="TDTD고딕M"/>
              </a:rPr>
              <a:t>로 줬던 레이블과</a:t>
            </a:r>
            <a:endParaRPr lang="en-US" altLang="ko-KR" sz="2700" u="none" spc="-13" dirty="0">
              <a:solidFill>
                <a:srgbClr val="000000"/>
              </a:solidFill>
              <a:ea typeface="TDTD고딕M"/>
            </a:endParaRPr>
          </a:p>
          <a:p>
            <a:pPr marL="0" lvl="0" indent="0" algn="ctr">
              <a:lnSpc>
                <a:spcPts val="3779"/>
              </a:lnSpc>
            </a:pPr>
            <a:r>
              <a:rPr lang="en-US" sz="2700" spc="-13" dirty="0">
                <a:solidFill>
                  <a:srgbClr val="000000"/>
                </a:solidFill>
                <a:ea typeface="TDTD고딕M"/>
              </a:rPr>
              <a:t>CNN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을 통과해서 나온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Bounding Box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의 차이를</a:t>
            </a:r>
            <a:endParaRPr lang="en-US" altLang="ko-KR" sz="2700" spc="-13" dirty="0">
              <a:solidFill>
                <a:srgbClr val="000000"/>
              </a:solidFill>
              <a:ea typeface="TDTD고딕M"/>
            </a:endParaRPr>
          </a:p>
          <a:p>
            <a:pPr marL="0" lvl="0" indent="0" algn="ctr">
              <a:lnSpc>
                <a:spcPts val="3779"/>
              </a:lnSpc>
            </a:pPr>
            <a:r>
              <a:rPr lang="ko-KR" altLang="en-US" sz="2700" u="none" spc="-13" dirty="0">
                <a:solidFill>
                  <a:srgbClr val="000000"/>
                </a:solidFill>
                <a:ea typeface="TDTD고딕M"/>
              </a:rPr>
              <a:t>줄이도록 조정하는 선형회귀 모델</a:t>
            </a:r>
            <a:endParaRPr lang="en-US" sz="2700" u="none" spc="-13" dirty="0">
              <a:solidFill>
                <a:srgbClr val="000000"/>
              </a:solidFill>
              <a:ea typeface="TDTD고딕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AD30F3D-1B78-A441-7346-63FA9F89A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915" y="3429000"/>
            <a:ext cx="6327402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06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70DC58DA-1561-2E8A-6D76-937B01132E0B}"/>
              </a:ext>
            </a:extLst>
          </p:cNvPr>
          <p:cNvSpPr txBox="1"/>
          <p:nvPr/>
        </p:nvSpPr>
        <p:spPr>
          <a:xfrm>
            <a:off x="542796" y="266700"/>
            <a:ext cx="14544804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altLang="ko-KR" sz="7200" b="0" i="0" dirty="0">
                <a:solidFill>
                  <a:srgbClr val="5C5C5C"/>
                </a:solidFill>
                <a:effectLst/>
                <a:latin typeface="Spoqa Han Sans"/>
              </a:rPr>
              <a:t>Bounding Box Regression</a:t>
            </a:r>
          </a:p>
        </p:txBody>
      </p:sp>
      <p:sp>
        <p:nvSpPr>
          <p:cNvPr id="10" name="TextBox 41">
            <a:extLst>
              <a:ext uri="{FF2B5EF4-FFF2-40B4-BE49-F238E27FC236}">
                <a16:creationId xmlns:a16="http://schemas.microsoft.com/office/drawing/2014/main" id="{795724EB-1556-20FB-B541-A136A8FCAAD9}"/>
              </a:ext>
            </a:extLst>
          </p:cNvPr>
          <p:cNvSpPr txBox="1"/>
          <p:nvPr/>
        </p:nvSpPr>
        <p:spPr>
          <a:xfrm>
            <a:off x="7381103" y="9167311"/>
            <a:ext cx="10287000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https://velog.io/@woojinn8/Object-Detection-1.-R-CNN-%EB%A6%AC%EB%B7%B0</a:t>
            </a: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9E07D6-5294-0115-C2FD-D13EB16AC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598" y="2244422"/>
            <a:ext cx="15544800" cy="617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82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B9A8799-CAF5-6179-62CC-903C115E3751}"/>
              </a:ext>
            </a:extLst>
          </p:cNvPr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9F3C849-6556-662F-9064-9028FBD75477}"/>
                </a:ext>
              </a:extLst>
            </p:cNvPr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AD93ABD1-A3A1-E105-E1BA-2C8CFCA4D4D5}"/>
                </a:ext>
              </a:extLst>
            </p:cNvPr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B26F894E-BBDA-E724-C2C5-32FCC10E2217}"/>
              </a:ext>
            </a:extLst>
          </p:cNvPr>
          <p:cNvSpPr txBox="1"/>
          <p:nvPr/>
        </p:nvSpPr>
        <p:spPr>
          <a:xfrm>
            <a:off x="542796" y="266700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TDTD고딕M"/>
              </a:rPr>
              <a:t>R-CNN </a:t>
            </a:r>
            <a:r>
              <a:rPr lang="ko-KR" altLang="en-US" sz="6999" dirty="0">
                <a:solidFill>
                  <a:srgbClr val="000000"/>
                </a:solidFill>
                <a:ea typeface="TDTD고딕M"/>
              </a:rPr>
              <a:t>단점</a:t>
            </a:r>
            <a:endParaRPr lang="en-US" sz="6999" u="none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02F9065F-8474-D756-B99C-BC796D8C8949}"/>
              </a:ext>
            </a:extLst>
          </p:cNvPr>
          <p:cNvSpPr txBox="1"/>
          <p:nvPr/>
        </p:nvSpPr>
        <p:spPr>
          <a:xfrm>
            <a:off x="9677400" y="9155984"/>
            <a:ext cx="8001000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https://bigdaheta.tistory.com/60</a:t>
            </a: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CD2BA938-A94F-28BD-907D-EAF58D4F1009}"/>
              </a:ext>
            </a:extLst>
          </p:cNvPr>
          <p:cNvSpPr txBox="1"/>
          <p:nvPr/>
        </p:nvSpPr>
        <p:spPr>
          <a:xfrm>
            <a:off x="810092" y="1937021"/>
            <a:ext cx="17068800" cy="7772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/>
            <a:r>
              <a:rPr lang="en-US" sz="4400" u="none" spc="-13" dirty="0">
                <a:solidFill>
                  <a:srgbClr val="000000"/>
                </a:solidFill>
                <a:ea typeface="TDTD고딕M"/>
              </a:rPr>
              <a:t>Test</a:t>
            </a:r>
            <a:r>
              <a:rPr lang="ko-KR" altLang="en-US" sz="4400" u="none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4400" u="none" spc="-13" dirty="0">
                <a:solidFill>
                  <a:srgbClr val="000000"/>
                </a:solidFill>
                <a:ea typeface="TDTD고딕M"/>
              </a:rPr>
              <a:t>Time</a:t>
            </a:r>
            <a:r>
              <a:rPr lang="ko-KR" altLang="en-US" sz="4400" u="none" spc="-13" dirty="0">
                <a:solidFill>
                  <a:srgbClr val="000000"/>
                </a:solidFill>
                <a:ea typeface="TDTD고딕M"/>
              </a:rPr>
              <a:t>이 느리다</a:t>
            </a:r>
            <a:r>
              <a:rPr lang="en-US" altLang="ko-KR" sz="4400" u="none" spc="-13" dirty="0">
                <a:solidFill>
                  <a:srgbClr val="000000"/>
                </a:solidFill>
                <a:ea typeface="TDTD고딕M"/>
              </a:rPr>
              <a:t>. -&gt; CNN</a:t>
            </a:r>
            <a:r>
              <a:rPr lang="ko-KR" altLang="en-US" sz="4400" u="none" spc="-13" dirty="0">
                <a:solidFill>
                  <a:srgbClr val="000000"/>
                </a:solidFill>
                <a:ea typeface="TDTD고딕M"/>
              </a:rPr>
              <a:t>에 </a:t>
            </a:r>
            <a:r>
              <a:rPr lang="en-US" altLang="ko-KR" sz="4400" u="none" spc="-13" dirty="0">
                <a:solidFill>
                  <a:srgbClr val="000000"/>
                </a:solidFill>
                <a:ea typeface="TDTD고딕M"/>
              </a:rPr>
              <a:t>2000</a:t>
            </a:r>
            <a:r>
              <a:rPr lang="ko-KR" altLang="en-US" sz="4400" u="none" spc="-13" dirty="0">
                <a:solidFill>
                  <a:srgbClr val="000000"/>
                </a:solidFill>
                <a:ea typeface="TDTD고딕M"/>
              </a:rPr>
              <a:t>번 연산이 </a:t>
            </a:r>
            <a:r>
              <a:rPr lang="ko-KR" altLang="en-US" sz="4400" u="none" spc="-13" dirty="0" err="1">
                <a:solidFill>
                  <a:srgbClr val="000000"/>
                </a:solidFill>
                <a:ea typeface="TDTD고딕M"/>
              </a:rPr>
              <a:t>들어감</a:t>
            </a:r>
            <a:endParaRPr lang="en-US" altLang="ko-KR" sz="4400" u="none" spc="-13" dirty="0">
              <a:solidFill>
                <a:srgbClr val="000000"/>
              </a:solidFill>
              <a:ea typeface="TDTD고딕M"/>
            </a:endParaRPr>
          </a:p>
          <a:p>
            <a:pPr marL="0" lvl="0" indent="0"/>
            <a:endParaRPr lang="en-US" sz="4400" spc="-13" dirty="0">
              <a:solidFill>
                <a:srgbClr val="000000"/>
              </a:solidFill>
              <a:ea typeface="TDTD고딕M"/>
            </a:endParaRPr>
          </a:p>
          <a:p>
            <a:pPr marL="0" lvl="0" indent="0"/>
            <a:r>
              <a:rPr lang="en-US" sz="4400" u="none" spc="-13" dirty="0">
                <a:solidFill>
                  <a:srgbClr val="000000"/>
                </a:solidFill>
                <a:ea typeface="TDTD고딕M"/>
              </a:rPr>
              <a:t>SVMs</a:t>
            </a:r>
            <a:r>
              <a:rPr lang="ko-KR" altLang="en-US" sz="4400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4400" spc="-13" dirty="0">
                <a:solidFill>
                  <a:srgbClr val="000000"/>
                </a:solidFill>
                <a:ea typeface="TDTD고딕M"/>
              </a:rPr>
              <a:t>/</a:t>
            </a:r>
            <a:r>
              <a:rPr lang="ko-KR" altLang="en-US" sz="4400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4400" spc="-13" dirty="0">
                <a:solidFill>
                  <a:srgbClr val="000000"/>
                </a:solidFill>
                <a:ea typeface="TDTD고딕M"/>
              </a:rPr>
              <a:t>Regressor</a:t>
            </a:r>
            <a:r>
              <a:rPr lang="ko-KR" altLang="en-US" sz="4400" spc="-13" dirty="0">
                <a:solidFill>
                  <a:srgbClr val="000000"/>
                </a:solidFill>
                <a:ea typeface="TDTD고딕M"/>
              </a:rPr>
              <a:t>가 오프라인으로 </a:t>
            </a:r>
            <a:r>
              <a:rPr lang="en-US" altLang="ko-KR" sz="4400" spc="-13" dirty="0" err="1">
                <a:solidFill>
                  <a:srgbClr val="000000"/>
                </a:solidFill>
                <a:ea typeface="TDTD고딕M"/>
              </a:rPr>
              <a:t>trainin</a:t>
            </a:r>
            <a:r>
              <a:rPr lang="ko-KR" altLang="en-US" sz="4400" spc="-13" dirty="0">
                <a:solidFill>
                  <a:srgbClr val="000000"/>
                </a:solidFill>
                <a:ea typeface="TDTD고딕M"/>
              </a:rPr>
              <a:t>되어 있어</a:t>
            </a:r>
            <a:endParaRPr lang="en-US" altLang="ko-KR" sz="4400" spc="-13" dirty="0">
              <a:solidFill>
                <a:srgbClr val="000000"/>
              </a:solidFill>
              <a:ea typeface="TDTD고딕M"/>
            </a:endParaRPr>
          </a:p>
          <a:p>
            <a:pPr marL="0" lvl="0" indent="0"/>
            <a:r>
              <a:rPr lang="en-US" altLang="ko-KR" sz="4400" spc="-13" dirty="0">
                <a:solidFill>
                  <a:srgbClr val="000000"/>
                </a:solidFill>
                <a:ea typeface="TDTD고딕M"/>
              </a:rPr>
              <a:t>CNN</a:t>
            </a:r>
            <a:r>
              <a:rPr lang="ko-KR" altLang="en-US" sz="4400" spc="-13" dirty="0">
                <a:solidFill>
                  <a:srgbClr val="000000"/>
                </a:solidFill>
                <a:ea typeface="TDTD고딕M"/>
              </a:rPr>
              <a:t>에 즉각적으로 업데이트가 안된다</a:t>
            </a:r>
            <a:r>
              <a:rPr lang="en-US" altLang="ko-KR" sz="4400" spc="-13" dirty="0">
                <a:solidFill>
                  <a:srgbClr val="000000"/>
                </a:solidFill>
                <a:ea typeface="TDTD고딕M"/>
              </a:rPr>
              <a:t>.</a:t>
            </a:r>
          </a:p>
          <a:p>
            <a:pPr marL="0" lvl="0" indent="0"/>
            <a:endParaRPr lang="en-US" altLang="ko-KR" sz="4400" spc="-13" dirty="0">
              <a:solidFill>
                <a:srgbClr val="000000"/>
              </a:solidFill>
              <a:ea typeface="TDTD고딕M"/>
            </a:endParaRPr>
          </a:p>
          <a:p>
            <a:pPr marL="0" lvl="0" indent="0"/>
            <a:r>
              <a:rPr lang="en-US" sz="4400" u="none" spc="-13" dirty="0">
                <a:solidFill>
                  <a:srgbClr val="000000"/>
                </a:solidFill>
                <a:ea typeface="TDTD고딕M"/>
              </a:rPr>
              <a:t>(</a:t>
            </a:r>
            <a:r>
              <a:rPr lang="ko-KR" altLang="en-US" sz="4400" u="none" spc="-13" dirty="0">
                <a:solidFill>
                  <a:srgbClr val="000000"/>
                </a:solidFill>
                <a:ea typeface="TDTD고딕M"/>
              </a:rPr>
              <a:t>분리되어 있다 </a:t>
            </a:r>
            <a:r>
              <a:rPr lang="en-US" altLang="ko-KR" sz="4400" u="none" spc="-13" dirty="0">
                <a:solidFill>
                  <a:srgbClr val="000000"/>
                </a:solidFill>
                <a:ea typeface="TDTD고딕M"/>
              </a:rPr>
              <a:t>-&gt; end to end </a:t>
            </a:r>
            <a:r>
              <a:rPr lang="ko-KR" altLang="en-US" sz="4400" u="none" spc="-13" dirty="0">
                <a:solidFill>
                  <a:srgbClr val="000000"/>
                </a:solidFill>
                <a:ea typeface="TDTD고딕M"/>
              </a:rPr>
              <a:t>방식 불가</a:t>
            </a:r>
            <a:r>
              <a:rPr lang="en-US" altLang="ko-KR" sz="4400" u="none" spc="-13" dirty="0">
                <a:solidFill>
                  <a:srgbClr val="000000"/>
                </a:solidFill>
                <a:ea typeface="TDTD고딕M"/>
              </a:rPr>
              <a:t>)</a:t>
            </a:r>
          </a:p>
          <a:p>
            <a:pPr marL="0" lvl="0" indent="0"/>
            <a:endParaRPr lang="en-US" altLang="ko-KR" sz="4400" spc="-13" dirty="0">
              <a:solidFill>
                <a:srgbClr val="000000"/>
              </a:solidFill>
              <a:ea typeface="TDTD고딕M"/>
            </a:endParaRPr>
          </a:p>
          <a:p>
            <a:pPr marL="0" lvl="0" indent="0"/>
            <a:endParaRPr lang="en-US" altLang="ko-KR" sz="4400" u="none" spc="-13" dirty="0">
              <a:solidFill>
                <a:srgbClr val="000000"/>
              </a:solidFill>
              <a:ea typeface="TDTD고딕M"/>
            </a:endParaRPr>
          </a:p>
          <a:p>
            <a:pPr marL="0" lvl="0" indent="0"/>
            <a:endParaRPr lang="en-US" altLang="ko-KR" sz="4400" spc="-13" dirty="0">
              <a:solidFill>
                <a:srgbClr val="000000"/>
              </a:solidFill>
              <a:ea typeface="TDTD고딕M"/>
            </a:endParaRPr>
          </a:p>
          <a:p>
            <a:pPr marL="0" lvl="0" indent="0"/>
            <a:r>
              <a:rPr lang="en-US" altLang="ko-KR" sz="4400" u="none" spc="-13" dirty="0">
                <a:solidFill>
                  <a:srgbClr val="000000"/>
                </a:solidFill>
                <a:ea typeface="TDTD고딕M"/>
              </a:rPr>
              <a:t>Fast R-CNN</a:t>
            </a:r>
            <a:r>
              <a:rPr lang="ko-KR" altLang="en-US" sz="4400" u="none" spc="-13" dirty="0">
                <a:solidFill>
                  <a:srgbClr val="000000"/>
                </a:solidFill>
                <a:ea typeface="TDTD고딕M"/>
              </a:rPr>
              <a:t>은  </a:t>
            </a:r>
            <a:r>
              <a:rPr lang="en-US" altLang="ko-KR" sz="4400" u="none" spc="-13" dirty="0">
                <a:solidFill>
                  <a:srgbClr val="000000"/>
                </a:solidFill>
                <a:ea typeface="TDTD고딕M"/>
              </a:rPr>
              <a:t>CNN</a:t>
            </a:r>
            <a:r>
              <a:rPr lang="ko-KR" altLang="en-US" sz="4400" u="none" spc="-13" dirty="0">
                <a:solidFill>
                  <a:srgbClr val="000000"/>
                </a:solidFill>
                <a:ea typeface="TDTD고딕M"/>
              </a:rPr>
              <a:t>과 </a:t>
            </a:r>
            <a:r>
              <a:rPr lang="en-US" altLang="ko-KR" sz="4400" u="none" spc="-13" dirty="0">
                <a:solidFill>
                  <a:srgbClr val="000000"/>
                </a:solidFill>
                <a:ea typeface="TDTD고딕M"/>
              </a:rPr>
              <a:t>region</a:t>
            </a:r>
            <a:r>
              <a:rPr lang="ko-KR" altLang="en-US" sz="4400" u="none" spc="-13" dirty="0">
                <a:solidFill>
                  <a:srgbClr val="000000"/>
                </a:solidFill>
                <a:ea typeface="TDTD고딕M"/>
              </a:rPr>
              <a:t>을 추출하는 순서를 바꿔서  </a:t>
            </a:r>
            <a:endParaRPr lang="en-US" altLang="ko-KR" sz="4400" u="none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endParaRPr lang="en-US" sz="4400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endParaRPr lang="en-US" sz="4400" u="none" spc="-13" dirty="0">
              <a:solidFill>
                <a:srgbClr val="000000"/>
              </a:solidFill>
              <a:ea typeface="TDTD고딕M"/>
            </a:endParaRPr>
          </a:p>
        </p:txBody>
      </p:sp>
    </p:spTree>
    <p:extLst>
      <p:ext uri="{BB962C8B-B14F-4D97-AF65-F5344CB8AC3E}">
        <p14:creationId xmlns:p14="http://schemas.microsoft.com/office/powerpoint/2010/main" val="4064737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0480" y="595765"/>
            <a:ext cx="16927040" cy="9097328"/>
            <a:chOff x="0" y="0"/>
            <a:chExt cx="126402652" cy="67934286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7789508"/>
            </a:xfrm>
            <a:custGeom>
              <a:avLst/>
              <a:gdLst/>
              <a:ahLst/>
              <a:cxnLst/>
              <a:rect l="l" t="t" r="r" b="b"/>
              <a:pathLst>
                <a:path w="126257871" h="67789508">
                  <a:moveTo>
                    <a:pt x="0" y="0"/>
                  </a:moveTo>
                  <a:lnTo>
                    <a:pt x="126257871" y="0"/>
                  </a:lnTo>
                  <a:lnTo>
                    <a:pt x="126257871" y="67789508"/>
                  </a:lnTo>
                  <a:lnTo>
                    <a:pt x="0" y="67789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7934284"/>
            </a:xfrm>
            <a:custGeom>
              <a:avLst/>
              <a:gdLst/>
              <a:ahLst/>
              <a:cxnLst/>
              <a:rect l="l" t="t" r="r" b="b"/>
              <a:pathLst>
                <a:path w="126402654" h="67934284">
                  <a:moveTo>
                    <a:pt x="126257869" y="67789506"/>
                  </a:moveTo>
                  <a:lnTo>
                    <a:pt x="126402654" y="67789506"/>
                  </a:lnTo>
                  <a:lnTo>
                    <a:pt x="126402654" y="67934284"/>
                  </a:lnTo>
                  <a:lnTo>
                    <a:pt x="126257869" y="67934284"/>
                  </a:lnTo>
                  <a:lnTo>
                    <a:pt x="126257869" y="67789506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7789506"/>
                  </a:lnTo>
                  <a:lnTo>
                    <a:pt x="0" y="67789506"/>
                  </a:lnTo>
                  <a:lnTo>
                    <a:pt x="0" y="144780"/>
                  </a:lnTo>
                  <a:close/>
                  <a:moveTo>
                    <a:pt x="0" y="67789506"/>
                  </a:moveTo>
                  <a:lnTo>
                    <a:pt x="144780" y="67789506"/>
                  </a:lnTo>
                  <a:lnTo>
                    <a:pt x="144780" y="67934284"/>
                  </a:lnTo>
                  <a:lnTo>
                    <a:pt x="0" y="67934284"/>
                  </a:lnTo>
                  <a:lnTo>
                    <a:pt x="0" y="67789506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7789506"/>
                  </a:lnTo>
                  <a:lnTo>
                    <a:pt x="126257869" y="67789506"/>
                  </a:lnTo>
                  <a:lnTo>
                    <a:pt x="126257869" y="144780"/>
                  </a:lnTo>
                  <a:close/>
                  <a:moveTo>
                    <a:pt x="144780" y="67789506"/>
                  </a:moveTo>
                  <a:lnTo>
                    <a:pt x="126257869" y="67789506"/>
                  </a:lnTo>
                  <a:lnTo>
                    <a:pt x="126257869" y="67934284"/>
                  </a:lnTo>
                  <a:lnTo>
                    <a:pt x="144780" y="67934284"/>
                  </a:lnTo>
                  <a:lnTo>
                    <a:pt x="144780" y="67789506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600200" y="7423878"/>
            <a:ext cx="856830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 dirty="0" err="1">
                <a:solidFill>
                  <a:srgbClr val="000000"/>
                </a:solidFill>
                <a:ea typeface="TDTD고딕M"/>
              </a:rPr>
              <a:t>감사합니다</a:t>
            </a:r>
            <a:r>
              <a:rPr lang="en-US" sz="6999" u="none" dirty="0">
                <a:solidFill>
                  <a:srgbClr val="000000"/>
                </a:solidFill>
                <a:ea typeface="TDTD고딕M"/>
              </a:rPr>
              <a:t>!</a:t>
            </a:r>
          </a:p>
        </p:txBody>
      </p:sp>
      <p:sp>
        <p:nvSpPr>
          <p:cNvPr id="10" name="AutoShape 10"/>
          <p:cNvSpPr/>
          <p:nvPr/>
        </p:nvSpPr>
        <p:spPr>
          <a:xfrm rot="4836">
            <a:off x="680472" y="6209727"/>
            <a:ext cx="1692705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B9A8799-CAF5-6179-62CC-903C115E3751}"/>
              </a:ext>
            </a:extLst>
          </p:cNvPr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9F3C849-6556-662F-9064-9028FBD75477}"/>
                </a:ext>
              </a:extLst>
            </p:cNvPr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AD93ABD1-A3A1-E105-E1BA-2C8CFCA4D4D5}"/>
                </a:ext>
              </a:extLst>
            </p:cNvPr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B26F894E-BBDA-E724-C2C5-32FCC10E2217}"/>
              </a:ext>
            </a:extLst>
          </p:cNvPr>
          <p:cNvSpPr txBox="1"/>
          <p:nvPr/>
        </p:nvSpPr>
        <p:spPr>
          <a:xfrm>
            <a:off x="542796" y="266700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TDTD고딕M"/>
              </a:rPr>
              <a:t>Object detection</a:t>
            </a:r>
            <a:endParaRPr lang="en-US" sz="6999" u="none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02F9065F-8474-D756-B99C-BC796D8C8949}"/>
              </a:ext>
            </a:extLst>
          </p:cNvPr>
          <p:cNvSpPr txBox="1"/>
          <p:nvPr/>
        </p:nvSpPr>
        <p:spPr>
          <a:xfrm>
            <a:off x="9677400" y="8724900"/>
            <a:ext cx="8001000" cy="1394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https://velog.io/@cha-suyeon/%EB%94%A5%EB%9F%AC%EB%8B%9D-Object-Detection-%EA%B0%9C%EB%85%90%EA%B3%BC-%EC%9A%A9%EC%96%B4-%EC%A0%95%EB%A6%AC</a:t>
            </a:r>
          </a:p>
          <a:p>
            <a:pPr marL="0" lvl="0" indent="0" algn="r">
              <a:lnSpc>
                <a:spcPts val="3779"/>
              </a:lnSpc>
            </a:pP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4AF065-9F1F-8D6C-507D-6C26FAFC9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863982"/>
            <a:ext cx="13487400" cy="554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1">
            <a:extLst>
              <a:ext uri="{FF2B5EF4-FFF2-40B4-BE49-F238E27FC236}">
                <a16:creationId xmlns:a16="http://schemas.microsoft.com/office/drawing/2014/main" id="{CD2BA938-A94F-28BD-907D-EAF58D4F1009}"/>
              </a:ext>
            </a:extLst>
          </p:cNvPr>
          <p:cNvSpPr txBox="1"/>
          <p:nvPr/>
        </p:nvSpPr>
        <p:spPr>
          <a:xfrm>
            <a:off x="4519846" y="1880003"/>
            <a:ext cx="9248308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779"/>
              </a:lnSpc>
            </a:pP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이미지 내에서 여러가지 물체의 위치와 종류를 찾아내는 기법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.</a:t>
            </a:r>
            <a:endParaRPr lang="en-US" sz="2700" u="none" spc="-13" dirty="0">
              <a:solidFill>
                <a:srgbClr val="000000"/>
              </a:solidFill>
              <a:ea typeface="TDTD고딕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70DC58DA-1561-2E8A-6D76-937B01132E0B}"/>
              </a:ext>
            </a:extLst>
          </p:cNvPr>
          <p:cNvSpPr txBox="1"/>
          <p:nvPr/>
        </p:nvSpPr>
        <p:spPr>
          <a:xfrm>
            <a:off x="542796" y="266700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TDTD고딕M"/>
              </a:rPr>
              <a:t>Paper list of object detection </a:t>
            </a:r>
            <a:r>
              <a:rPr lang="en-US" sz="4400" dirty="0">
                <a:solidFill>
                  <a:srgbClr val="000000"/>
                </a:solidFill>
                <a:ea typeface="TDTD고딕M"/>
              </a:rPr>
              <a:t>( ~ 2019)</a:t>
            </a:r>
            <a:endParaRPr lang="en-US" sz="6999" u="none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A2A9495-8B63-9428-05FE-C1F551DA9A80}"/>
              </a:ext>
            </a:extLst>
          </p:cNvPr>
          <p:cNvSpPr txBox="1"/>
          <p:nvPr/>
        </p:nvSpPr>
        <p:spPr>
          <a:xfrm>
            <a:off x="888689" y="8953024"/>
            <a:ext cx="6121711" cy="45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779"/>
              </a:lnSpc>
            </a:pP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빨간색 위주로 논문 혹은 자료 분석 예정</a:t>
            </a:r>
            <a:endParaRPr lang="en-US" sz="2700" u="none" spc="-13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AC826795-4432-6D15-5635-9FF8E093044B}"/>
              </a:ext>
            </a:extLst>
          </p:cNvPr>
          <p:cNvSpPr txBox="1"/>
          <p:nvPr/>
        </p:nvSpPr>
        <p:spPr>
          <a:xfrm>
            <a:off x="9563100" y="9173362"/>
            <a:ext cx="8115300" cy="44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24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https://github.com/hoya012/deep_learning_object_detection</a:t>
            </a:r>
            <a:endParaRPr lang="en-US" sz="24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4737290-CFBD-32A4-C430-5E50A9E8F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17" y="1969571"/>
            <a:ext cx="13423561" cy="679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85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70DC58DA-1561-2E8A-6D76-937B01132E0B}"/>
              </a:ext>
            </a:extLst>
          </p:cNvPr>
          <p:cNvSpPr txBox="1"/>
          <p:nvPr/>
        </p:nvSpPr>
        <p:spPr>
          <a:xfrm>
            <a:off x="542796" y="266700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TDTD고딕M"/>
              </a:rPr>
              <a:t>Paper list of object detection </a:t>
            </a:r>
            <a:r>
              <a:rPr lang="en-US" sz="4400" dirty="0">
                <a:solidFill>
                  <a:srgbClr val="000000"/>
                </a:solidFill>
                <a:ea typeface="TDTD고딕M"/>
              </a:rPr>
              <a:t>( ~ 2019)</a:t>
            </a:r>
            <a:endParaRPr lang="en-US" sz="6999" u="none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AC826795-4432-6D15-5635-9FF8E093044B}"/>
              </a:ext>
            </a:extLst>
          </p:cNvPr>
          <p:cNvSpPr txBox="1"/>
          <p:nvPr/>
        </p:nvSpPr>
        <p:spPr>
          <a:xfrm>
            <a:off x="9296400" y="8801100"/>
            <a:ext cx="8382000" cy="934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24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https://velog.io/@whiteamericano/R-CNN-%EC%9D%84-%EC%95%8C%EC%95%84%EB%B3%B4%EC%9E%90</a:t>
            </a:r>
            <a:endParaRPr lang="en-US" sz="24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sp>
        <p:nvSpPr>
          <p:cNvPr id="5" name="TextBox 41">
            <a:extLst>
              <a:ext uri="{FF2B5EF4-FFF2-40B4-BE49-F238E27FC236}">
                <a16:creationId xmlns:a16="http://schemas.microsoft.com/office/drawing/2014/main" id="{F2F448A9-AC70-2C7A-0E6A-AC35864CE76F}"/>
              </a:ext>
            </a:extLst>
          </p:cNvPr>
          <p:cNvSpPr txBox="1"/>
          <p:nvPr/>
        </p:nvSpPr>
        <p:spPr>
          <a:xfrm>
            <a:off x="2498050" y="8191500"/>
            <a:ext cx="8763000" cy="946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779"/>
              </a:lnSpc>
            </a:pP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1 – stage Detector : classification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과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Localization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을 동시에 진행</a:t>
            </a:r>
            <a:endParaRPr lang="en-US" altLang="ko-KR" sz="2700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r>
              <a:rPr lang="en-US" sz="2700" u="none" spc="-13" dirty="0">
                <a:solidFill>
                  <a:srgbClr val="000000"/>
                </a:solidFill>
                <a:ea typeface="TDTD고딕M"/>
              </a:rPr>
              <a:t>2 – stage Detector : </a:t>
            </a:r>
            <a:r>
              <a:rPr lang="ko-KR" altLang="en-US" sz="2700" u="none" spc="-13" dirty="0">
                <a:solidFill>
                  <a:srgbClr val="000000"/>
                </a:solidFill>
                <a:ea typeface="TDTD고딕M"/>
              </a:rPr>
              <a:t>순차적으로 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진행</a:t>
            </a:r>
            <a:endParaRPr lang="en-US" sz="2700" u="none" spc="-13" dirty="0">
              <a:solidFill>
                <a:srgbClr val="000000"/>
              </a:solidFill>
              <a:ea typeface="TDTD고딕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C29BE9-397F-4911-A45D-E420EA3A9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050" y="1869656"/>
            <a:ext cx="13291895" cy="61720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591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B9A8799-CAF5-6179-62CC-903C115E3751}"/>
              </a:ext>
            </a:extLst>
          </p:cNvPr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9F3C849-6556-662F-9064-9028FBD75477}"/>
                </a:ext>
              </a:extLst>
            </p:cNvPr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AD93ABD1-A3A1-E105-E1BA-2C8CFCA4D4D5}"/>
                </a:ext>
              </a:extLst>
            </p:cNvPr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B26F894E-BBDA-E724-C2C5-32FCC10E2217}"/>
              </a:ext>
            </a:extLst>
          </p:cNvPr>
          <p:cNvSpPr txBox="1"/>
          <p:nvPr/>
        </p:nvSpPr>
        <p:spPr>
          <a:xfrm>
            <a:off x="542796" y="266700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 dirty="0">
                <a:solidFill>
                  <a:srgbClr val="000000"/>
                </a:solidFill>
                <a:ea typeface="TDTD고딕M"/>
              </a:rPr>
              <a:t>R-CNN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86389-3D58-DDB9-15A1-9CBDCBB9A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171700"/>
            <a:ext cx="7347042" cy="643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1">
            <a:extLst>
              <a:ext uri="{FF2B5EF4-FFF2-40B4-BE49-F238E27FC236}">
                <a16:creationId xmlns:a16="http://schemas.microsoft.com/office/drawing/2014/main" id="{669BC328-5E0F-9AB4-EE7D-3171C0C363B8}"/>
              </a:ext>
            </a:extLst>
          </p:cNvPr>
          <p:cNvSpPr txBox="1"/>
          <p:nvPr/>
        </p:nvSpPr>
        <p:spPr>
          <a:xfrm>
            <a:off x="9296400" y="9138738"/>
            <a:ext cx="8382000" cy="44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24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https://wolfy.tistory.com/250</a:t>
            </a:r>
            <a:endParaRPr lang="en-US" sz="24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B8157581-806A-E496-3C66-CD265708AFD4}"/>
              </a:ext>
            </a:extLst>
          </p:cNvPr>
          <p:cNvSpPr txBox="1"/>
          <p:nvPr/>
        </p:nvSpPr>
        <p:spPr>
          <a:xfrm>
            <a:off x="1654221" y="8801508"/>
            <a:ext cx="6324600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R-CNN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 이전의 </a:t>
            </a: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Object detection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AAF3B56-ABA2-A566-767A-F10A75FF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8" y="2824760"/>
            <a:ext cx="7931474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41">
            <a:extLst>
              <a:ext uri="{FF2B5EF4-FFF2-40B4-BE49-F238E27FC236}">
                <a16:creationId xmlns:a16="http://schemas.microsoft.com/office/drawing/2014/main" id="{137180EE-0A83-BB33-1AF0-FC4B788049E7}"/>
              </a:ext>
            </a:extLst>
          </p:cNvPr>
          <p:cNvSpPr txBox="1"/>
          <p:nvPr/>
        </p:nvSpPr>
        <p:spPr>
          <a:xfrm>
            <a:off x="10012173" y="8145479"/>
            <a:ext cx="6324600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Region proposal 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추출</a:t>
            </a:r>
            <a:endParaRPr lang="en-US" altLang="ko-KR" sz="2800" b="1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76824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B9A8799-CAF5-6179-62CC-903C115E3751}"/>
              </a:ext>
            </a:extLst>
          </p:cNvPr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9F3C849-6556-662F-9064-9028FBD75477}"/>
                </a:ext>
              </a:extLst>
            </p:cNvPr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AD93ABD1-A3A1-E105-E1BA-2C8CFCA4D4D5}"/>
                </a:ext>
              </a:extLst>
            </p:cNvPr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B26F894E-BBDA-E724-C2C5-32FCC10E2217}"/>
              </a:ext>
            </a:extLst>
          </p:cNvPr>
          <p:cNvSpPr txBox="1"/>
          <p:nvPr/>
        </p:nvSpPr>
        <p:spPr>
          <a:xfrm>
            <a:off x="542796" y="266700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 dirty="0">
                <a:solidFill>
                  <a:srgbClr val="000000"/>
                </a:solidFill>
                <a:ea typeface="TDTD고딕M"/>
              </a:rPr>
              <a:t>R-CNN</a:t>
            </a:r>
          </a:p>
        </p:txBody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02F9065F-8474-D756-B99C-BC796D8C8949}"/>
              </a:ext>
            </a:extLst>
          </p:cNvPr>
          <p:cNvSpPr txBox="1"/>
          <p:nvPr/>
        </p:nvSpPr>
        <p:spPr>
          <a:xfrm>
            <a:off x="9677400" y="8724900"/>
            <a:ext cx="8001000" cy="1394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https://velog.io/@cha-suyeon/%EB%94%A5%EB%9F%AC%EB%8B%9D-Object-Detection-%EA%B0%9C%EB%85%90%EA%B3%BC-%EC%9A%A9%EC%96%B4-%EC%A0%95%EB%A6%AC</a:t>
            </a:r>
          </a:p>
          <a:p>
            <a:pPr marL="0" lvl="0" indent="0" algn="r">
              <a:lnSpc>
                <a:spcPts val="3779"/>
              </a:lnSpc>
            </a:pP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6B585C6-B95D-AB30-FED6-F70A22DB6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798" y="2933700"/>
            <a:ext cx="14798403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1">
            <a:extLst>
              <a:ext uri="{FF2B5EF4-FFF2-40B4-BE49-F238E27FC236}">
                <a16:creationId xmlns:a16="http://schemas.microsoft.com/office/drawing/2014/main" id="{0377255A-3DBC-9BD3-A3A2-F5E245A49703}"/>
              </a:ext>
            </a:extLst>
          </p:cNvPr>
          <p:cNvSpPr txBox="1"/>
          <p:nvPr/>
        </p:nvSpPr>
        <p:spPr>
          <a:xfrm>
            <a:off x="1744798" y="1791108"/>
            <a:ext cx="14798402" cy="9475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Region-based Convolutional Neural Networks</a:t>
            </a:r>
          </a:p>
          <a:p>
            <a:pPr marL="0" lvl="0" indent="0" algn="ctr">
              <a:lnSpc>
                <a:spcPts val="3779"/>
              </a:lnSpc>
            </a:pP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(Region Proposal + CNN)</a:t>
            </a:r>
          </a:p>
        </p:txBody>
      </p:sp>
    </p:spTree>
    <p:extLst>
      <p:ext uri="{BB962C8B-B14F-4D97-AF65-F5344CB8AC3E}">
        <p14:creationId xmlns:p14="http://schemas.microsoft.com/office/powerpoint/2010/main" val="1898630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DF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>
            <a:extLst>
              <a:ext uri="{FF2B5EF4-FFF2-40B4-BE49-F238E27FC236}">
                <a16:creationId xmlns:a16="http://schemas.microsoft.com/office/drawing/2014/main" id="{3B9A8799-CAF5-6179-62CC-903C115E3751}"/>
              </a:ext>
            </a:extLst>
          </p:cNvPr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9F3C849-6556-662F-9064-9028FBD75477}"/>
                </a:ext>
              </a:extLst>
            </p:cNvPr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AD93ABD1-A3A1-E105-E1BA-2C8CFCA4D4D5}"/>
                </a:ext>
              </a:extLst>
            </p:cNvPr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B26F894E-BBDA-E724-C2C5-32FCC10E2217}"/>
              </a:ext>
            </a:extLst>
          </p:cNvPr>
          <p:cNvSpPr txBox="1"/>
          <p:nvPr/>
        </p:nvSpPr>
        <p:spPr>
          <a:xfrm>
            <a:off x="542796" y="266700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u="none" dirty="0">
                <a:solidFill>
                  <a:srgbClr val="000000"/>
                </a:solidFill>
                <a:ea typeface="TDTD고딕M"/>
              </a:rPr>
              <a:t>R-CNN</a:t>
            </a:r>
          </a:p>
        </p:txBody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02F9065F-8474-D756-B99C-BC796D8C8949}"/>
              </a:ext>
            </a:extLst>
          </p:cNvPr>
          <p:cNvSpPr txBox="1"/>
          <p:nvPr/>
        </p:nvSpPr>
        <p:spPr>
          <a:xfrm>
            <a:off x="7381103" y="9167311"/>
            <a:ext cx="10287000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https://velog.io/@whiteamericano/R-CNN-%EC%9D%84-%EC%95%8C%EC%95%84%EB%B3%B4%EC%9E%90</a:t>
            </a: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sp>
        <p:nvSpPr>
          <p:cNvPr id="2" name="TextBox 41">
            <a:extLst>
              <a:ext uri="{FF2B5EF4-FFF2-40B4-BE49-F238E27FC236}">
                <a16:creationId xmlns:a16="http://schemas.microsoft.com/office/drawing/2014/main" id="{5DE9CAD1-B389-5D5E-CAF6-30DAB7E85665}"/>
              </a:ext>
            </a:extLst>
          </p:cNvPr>
          <p:cNvSpPr txBox="1"/>
          <p:nvPr/>
        </p:nvSpPr>
        <p:spPr>
          <a:xfrm>
            <a:off x="11324968" y="3576562"/>
            <a:ext cx="6324600" cy="42768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200000"/>
              </a:lnSpc>
            </a:pPr>
            <a:r>
              <a:rPr lang="en-US" altLang="ko-KR" sz="3600" b="1" dirty="0">
                <a:solidFill>
                  <a:srgbClr val="212529"/>
                </a:solidFill>
                <a:latin typeface="-apple-system"/>
              </a:rPr>
              <a:t>Region Proposal</a:t>
            </a:r>
          </a:p>
          <a:p>
            <a:pPr marL="0" lvl="0" indent="0" algn="ctr">
              <a:lnSpc>
                <a:spcPct val="200000"/>
              </a:lnSpc>
            </a:pPr>
            <a:r>
              <a:rPr lang="en-US" altLang="ko-KR" sz="3600" b="1" dirty="0">
                <a:solidFill>
                  <a:srgbClr val="212529"/>
                </a:solidFill>
                <a:latin typeface="-apple-system"/>
              </a:rPr>
              <a:t>CNN(Pre – training)</a:t>
            </a:r>
          </a:p>
          <a:p>
            <a:pPr marL="0" lvl="0" indent="0" algn="ctr">
              <a:lnSpc>
                <a:spcPct val="200000"/>
              </a:lnSpc>
            </a:pPr>
            <a:r>
              <a:rPr lang="en-US" altLang="ko-KR" sz="3600" b="1" dirty="0">
                <a:solidFill>
                  <a:srgbClr val="212529"/>
                </a:solidFill>
                <a:latin typeface="-apple-system"/>
              </a:rPr>
              <a:t>SVM</a:t>
            </a:r>
          </a:p>
          <a:p>
            <a:pPr marL="0" lvl="0" indent="0" algn="ctr">
              <a:lnSpc>
                <a:spcPct val="200000"/>
              </a:lnSpc>
            </a:pPr>
            <a:r>
              <a:rPr lang="en-US" altLang="ko-KR" sz="3600" b="1" dirty="0">
                <a:solidFill>
                  <a:srgbClr val="212529"/>
                </a:solidFill>
                <a:latin typeface="-apple-system"/>
              </a:rPr>
              <a:t>Bounding Box Regression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B98271-9F08-AAB7-CC9D-5E8ABA8F5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223091"/>
            <a:ext cx="10287000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20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70DC58DA-1561-2E8A-6D76-937B01132E0B}"/>
              </a:ext>
            </a:extLst>
          </p:cNvPr>
          <p:cNvSpPr txBox="1"/>
          <p:nvPr/>
        </p:nvSpPr>
        <p:spPr>
          <a:xfrm>
            <a:off x="542796" y="266700"/>
            <a:ext cx="14544804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ea typeface="TDTD고딕M"/>
              </a:rPr>
              <a:t>Region Proposal</a:t>
            </a:r>
            <a:endParaRPr lang="en-US" sz="6999" u="none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A2A9495-8B63-9428-05FE-C1F551DA9A80}"/>
              </a:ext>
            </a:extLst>
          </p:cNvPr>
          <p:cNvSpPr txBox="1"/>
          <p:nvPr/>
        </p:nvSpPr>
        <p:spPr>
          <a:xfrm>
            <a:off x="1981200" y="1905773"/>
            <a:ext cx="9248003" cy="45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779"/>
              </a:lnSpc>
            </a:pP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Selective search 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알고리즘을 통해 후보영역 추출</a:t>
            </a:r>
            <a:endParaRPr lang="en-US" altLang="ko-KR" sz="2700" spc="-13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10" name="TextBox 41">
            <a:extLst>
              <a:ext uri="{FF2B5EF4-FFF2-40B4-BE49-F238E27FC236}">
                <a16:creationId xmlns:a16="http://schemas.microsoft.com/office/drawing/2014/main" id="{795724EB-1556-20FB-B541-A136A8FCAAD9}"/>
              </a:ext>
            </a:extLst>
          </p:cNvPr>
          <p:cNvSpPr txBox="1"/>
          <p:nvPr/>
        </p:nvSpPr>
        <p:spPr>
          <a:xfrm>
            <a:off x="7381103" y="9167311"/>
            <a:ext cx="10287000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https://herbwood.tistory.com/5</a:t>
            </a: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D1FBCD-66B2-3F9D-C861-606838CE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290" y="2639670"/>
            <a:ext cx="14685415" cy="461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41">
            <a:extLst>
              <a:ext uri="{FF2B5EF4-FFF2-40B4-BE49-F238E27FC236}">
                <a16:creationId xmlns:a16="http://schemas.microsoft.com/office/drawing/2014/main" id="{DE78A2A8-7580-A29C-0DA7-A7F2A2E1B06E}"/>
              </a:ext>
            </a:extLst>
          </p:cNvPr>
          <p:cNvSpPr txBox="1"/>
          <p:nvPr/>
        </p:nvSpPr>
        <p:spPr>
          <a:xfrm>
            <a:off x="1219197" y="7733457"/>
            <a:ext cx="15849600" cy="1433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779"/>
              </a:lnSpc>
            </a:pP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Segmentation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으로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pixel 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분류                                                              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-&gt;    NN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이 수행해서 더 이상 사용 </a:t>
            </a:r>
            <a:r>
              <a:rPr lang="ko-KR" altLang="en-US" sz="2700" spc="-13" dirty="0" err="1">
                <a:solidFill>
                  <a:srgbClr val="000000"/>
                </a:solidFill>
                <a:ea typeface="TDTD고딕M"/>
              </a:rPr>
              <a:t>안하는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 알고리즘</a:t>
            </a:r>
            <a:endParaRPr lang="en-US" altLang="ko-KR" sz="2700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색상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, 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무늬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, 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명암 등의 다양한 기준으로 픽셀을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grouping                          </a:t>
            </a:r>
          </a:p>
          <a:p>
            <a:pPr marL="0" lvl="0" indent="0">
              <a:lnSpc>
                <a:spcPts val="3779"/>
              </a:lnSpc>
            </a:pP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유사도를 바탕으로 물체가 있을 것 같은 곳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2000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개에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bounding</a:t>
            </a:r>
            <a:r>
              <a:rPr lang="ko-KR" altLang="en-US" sz="2700" spc="-13" dirty="0">
                <a:solidFill>
                  <a:srgbClr val="000000"/>
                </a:solidFill>
                <a:ea typeface="TDTD고딕M"/>
              </a:rPr>
              <a:t> </a:t>
            </a:r>
            <a:r>
              <a:rPr lang="en-US" altLang="ko-KR" sz="2700" spc="-13" dirty="0">
                <a:solidFill>
                  <a:srgbClr val="000000"/>
                </a:solidFill>
                <a:ea typeface="TDTD고딕M"/>
              </a:rPr>
              <a:t>Box</a:t>
            </a:r>
          </a:p>
        </p:txBody>
      </p:sp>
    </p:spTree>
    <p:extLst>
      <p:ext uri="{BB962C8B-B14F-4D97-AF65-F5344CB8AC3E}">
        <p14:creationId xmlns:p14="http://schemas.microsoft.com/office/powerpoint/2010/main" val="1045929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B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099" y="1485900"/>
            <a:ext cx="17449800" cy="8315325"/>
            <a:chOff x="0" y="0"/>
            <a:chExt cx="126402652" cy="66714950"/>
          </a:xfrm>
        </p:grpSpPr>
        <p:sp>
          <p:nvSpPr>
            <p:cNvPr id="3" name="Freeform 3"/>
            <p:cNvSpPr/>
            <p:nvPr/>
          </p:nvSpPr>
          <p:spPr>
            <a:xfrm>
              <a:off x="72390" y="72390"/>
              <a:ext cx="126257871" cy="66570172"/>
            </a:xfrm>
            <a:custGeom>
              <a:avLst/>
              <a:gdLst/>
              <a:ahLst/>
              <a:cxnLst/>
              <a:rect l="l" t="t" r="r" b="b"/>
              <a:pathLst>
                <a:path w="126257871" h="66570172">
                  <a:moveTo>
                    <a:pt x="0" y="0"/>
                  </a:moveTo>
                  <a:lnTo>
                    <a:pt x="126257871" y="0"/>
                  </a:lnTo>
                  <a:lnTo>
                    <a:pt x="126257871" y="66570172"/>
                  </a:lnTo>
                  <a:lnTo>
                    <a:pt x="0" y="665701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5ED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26402654" cy="66714948"/>
            </a:xfrm>
            <a:custGeom>
              <a:avLst/>
              <a:gdLst/>
              <a:ahLst/>
              <a:cxnLst/>
              <a:rect l="l" t="t" r="r" b="b"/>
              <a:pathLst>
                <a:path w="126402654" h="66714948">
                  <a:moveTo>
                    <a:pt x="126257869" y="66570169"/>
                  </a:moveTo>
                  <a:lnTo>
                    <a:pt x="126402654" y="66570169"/>
                  </a:lnTo>
                  <a:lnTo>
                    <a:pt x="126402654" y="66714948"/>
                  </a:lnTo>
                  <a:lnTo>
                    <a:pt x="126257869" y="66714948"/>
                  </a:lnTo>
                  <a:lnTo>
                    <a:pt x="126257869" y="6657016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66570169"/>
                  </a:lnTo>
                  <a:lnTo>
                    <a:pt x="0" y="66570169"/>
                  </a:lnTo>
                  <a:lnTo>
                    <a:pt x="0" y="144780"/>
                  </a:lnTo>
                  <a:close/>
                  <a:moveTo>
                    <a:pt x="0" y="66570169"/>
                  </a:moveTo>
                  <a:lnTo>
                    <a:pt x="144780" y="66570169"/>
                  </a:lnTo>
                  <a:lnTo>
                    <a:pt x="144780" y="66714948"/>
                  </a:lnTo>
                  <a:lnTo>
                    <a:pt x="0" y="66714948"/>
                  </a:lnTo>
                  <a:lnTo>
                    <a:pt x="0" y="66570169"/>
                  </a:lnTo>
                  <a:close/>
                  <a:moveTo>
                    <a:pt x="126257869" y="144780"/>
                  </a:moveTo>
                  <a:lnTo>
                    <a:pt x="126402654" y="144780"/>
                  </a:lnTo>
                  <a:lnTo>
                    <a:pt x="126402654" y="66570169"/>
                  </a:lnTo>
                  <a:lnTo>
                    <a:pt x="126257869" y="66570169"/>
                  </a:lnTo>
                  <a:lnTo>
                    <a:pt x="126257869" y="144780"/>
                  </a:lnTo>
                  <a:close/>
                  <a:moveTo>
                    <a:pt x="144780" y="66570169"/>
                  </a:moveTo>
                  <a:lnTo>
                    <a:pt x="126257869" y="66570169"/>
                  </a:lnTo>
                  <a:lnTo>
                    <a:pt x="126257869" y="66714948"/>
                  </a:lnTo>
                  <a:lnTo>
                    <a:pt x="144780" y="66714948"/>
                  </a:lnTo>
                  <a:lnTo>
                    <a:pt x="144780" y="66570169"/>
                  </a:lnTo>
                  <a:close/>
                  <a:moveTo>
                    <a:pt x="126257869" y="0"/>
                  </a:moveTo>
                  <a:lnTo>
                    <a:pt x="126402654" y="0"/>
                  </a:lnTo>
                  <a:lnTo>
                    <a:pt x="126402654" y="144780"/>
                  </a:lnTo>
                  <a:lnTo>
                    <a:pt x="126257869" y="144780"/>
                  </a:lnTo>
                  <a:lnTo>
                    <a:pt x="126257869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26257869" y="0"/>
                  </a:lnTo>
                  <a:lnTo>
                    <a:pt x="126257869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6" name="TextBox 9">
            <a:extLst>
              <a:ext uri="{FF2B5EF4-FFF2-40B4-BE49-F238E27FC236}">
                <a16:creationId xmlns:a16="http://schemas.microsoft.com/office/drawing/2014/main" id="{70DC58DA-1561-2E8A-6D76-937B01132E0B}"/>
              </a:ext>
            </a:extLst>
          </p:cNvPr>
          <p:cNvSpPr txBox="1"/>
          <p:nvPr/>
        </p:nvSpPr>
        <p:spPr>
          <a:xfrm>
            <a:off x="542796" y="266700"/>
            <a:ext cx="14544804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altLang="ko-KR" sz="7200" b="0" i="0" dirty="0">
                <a:solidFill>
                  <a:srgbClr val="000000"/>
                </a:solidFill>
                <a:effectLst/>
                <a:latin typeface="Spoqa Han Sans"/>
              </a:rPr>
              <a:t>Fine tuning pre-trained </a:t>
            </a:r>
            <a:r>
              <a:rPr lang="en-US" altLang="ko-KR" sz="7200" b="0" i="0" dirty="0" err="1">
                <a:solidFill>
                  <a:srgbClr val="000000"/>
                </a:solidFill>
                <a:effectLst/>
                <a:latin typeface="Spoqa Han Sans"/>
              </a:rPr>
              <a:t>AlexNet</a:t>
            </a:r>
            <a:endParaRPr lang="en-US" altLang="ko-KR" sz="7200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1A2A9495-8B63-9428-05FE-C1F551DA9A80}"/>
              </a:ext>
            </a:extLst>
          </p:cNvPr>
          <p:cNvSpPr txBox="1"/>
          <p:nvPr/>
        </p:nvSpPr>
        <p:spPr>
          <a:xfrm>
            <a:off x="990600" y="7233287"/>
            <a:ext cx="10287000" cy="19187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779"/>
              </a:lnSpc>
            </a:pPr>
            <a:endParaRPr lang="en-US" altLang="ko-KR" sz="2700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endParaRPr lang="en-US" altLang="ko-KR" sz="2700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endParaRPr lang="en-US" sz="2700" u="none" spc="-13" dirty="0">
              <a:solidFill>
                <a:srgbClr val="000000"/>
              </a:solidFill>
              <a:ea typeface="TDTD고딕M"/>
            </a:endParaRPr>
          </a:p>
          <a:p>
            <a:pPr marL="0" lvl="0" indent="0">
              <a:lnSpc>
                <a:spcPts val="3779"/>
              </a:lnSpc>
            </a:pPr>
            <a:endParaRPr lang="en-US" sz="2700" u="none" spc="-13" dirty="0">
              <a:solidFill>
                <a:srgbClr val="000000"/>
              </a:solidFill>
              <a:ea typeface="TDTD고딕M"/>
            </a:endParaRPr>
          </a:p>
        </p:txBody>
      </p:sp>
      <p:sp>
        <p:nvSpPr>
          <p:cNvPr id="10" name="TextBox 41">
            <a:extLst>
              <a:ext uri="{FF2B5EF4-FFF2-40B4-BE49-F238E27FC236}">
                <a16:creationId xmlns:a16="http://schemas.microsoft.com/office/drawing/2014/main" id="{795724EB-1556-20FB-B541-A136A8FCAAD9}"/>
              </a:ext>
            </a:extLst>
          </p:cNvPr>
          <p:cNvSpPr txBox="1"/>
          <p:nvPr/>
        </p:nvSpPr>
        <p:spPr>
          <a:xfrm>
            <a:off x="7381103" y="9167311"/>
            <a:ext cx="10287000" cy="4196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779"/>
              </a:lnSpc>
            </a:pPr>
            <a:r>
              <a:rPr lang="en-US" altLang="ko-KR" sz="1600" spc="-13" dirty="0">
                <a:solidFill>
                  <a:schemeClr val="bg1">
                    <a:lumMod val="75000"/>
                  </a:schemeClr>
                </a:solidFill>
                <a:ea typeface="TDTD고딕M"/>
              </a:rPr>
              <a:t>https://herbwood.tistory.com/5</a:t>
            </a:r>
            <a:endParaRPr lang="en-US" sz="1600" u="none" spc="-13" dirty="0">
              <a:solidFill>
                <a:schemeClr val="bg1">
                  <a:lumMod val="75000"/>
                </a:schemeClr>
              </a:solidFill>
              <a:ea typeface="TDTD고딕M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B2260D-6191-34EE-CF9D-BC5A9874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268" y="1836924"/>
            <a:ext cx="11537459" cy="40685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950EAAF-27D5-EAEC-9438-015C1CE53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6606" y="6761634"/>
            <a:ext cx="6555485" cy="2018205"/>
          </a:xfrm>
          <a:prstGeom prst="rect">
            <a:avLst/>
          </a:prstGeom>
        </p:spPr>
      </p:pic>
      <p:sp>
        <p:nvSpPr>
          <p:cNvPr id="17" name="TextBox 41">
            <a:extLst>
              <a:ext uri="{FF2B5EF4-FFF2-40B4-BE49-F238E27FC236}">
                <a16:creationId xmlns:a16="http://schemas.microsoft.com/office/drawing/2014/main" id="{ED4585A3-36A8-84A8-494A-A1DC7CA25E75}"/>
              </a:ext>
            </a:extLst>
          </p:cNvPr>
          <p:cNvSpPr txBox="1"/>
          <p:nvPr/>
        </p:nvSpPr>
        <p:spPr>
          <a:xfrm>
            <a:off x="870008" y="6563433"/>
            <a:ext cx="9365090" cy="24060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779"/>
              </a:lnSpc>
            </a:pP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배경과 객체를 구분하기 위해서 진행하는 </a:t>
            </a: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Pre-train</a:t>
            </a:r>
          </a:p>
          <a:p>
            <a:pPr marL="0" lvl="0" indent="0" algn="ctr">
              <a:lnSpc>
                <a:spcPts val="3779"/>
              </a:lnSpc>
            </a:pP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N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개의 객체를 예측하기 위해 </a:t>
            </a: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N+1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개의 </a:t>
            </a: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class 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예측 설계</a:t>
            </a:r>
            <a:endParaRPr lang="en-US" altLang="ko-KR" sz="2800" b="1" dirty="0">
              <a:solidFill>
                <a:srgbClr val="212529"/>
              </a:solidFill>
              <a:latin typeface="-apple-system"/>
            </a:endParaRPr>
          </a:p>
          <a:p>
            <a:pPr marL="0" lvl="0" indent="0" algn="ctr">
              <a:lnSpc>
                <a:spcPts val="3779"/>
              </a:lnSpc>
            </a:pPr>
            <a:endParaRPr lang="en-US" altLang="ko-KR" sz="2800" b="1" dirty="0">
              <a:solidFill>
                <a:srgbClr val="212529"/>
              </a:solidFill>
              <a:latin typeface="-apple-system"/>
            </a:endParaRPr>
          </a:p>
          <a:p>
            <a:pPr marL="0" lvl="0" indent="0" algn="ctr">
              <a:lnSpc>
                <a:spcPts val="3779"/>
              </a:lnSpc>
            </a:pPr>
            <a:r>
              <a:rPr lang="en-US" altLang="ko-KR" sz="2800" b="1" dirty="0" err="1">
                <a:solidFill>
                  <a:srgbClr val="212529"/>
                </a:solidFill>
                <a:latin typeface="-apple-system"/>
              </a:rPr>
              <a:t>IoU</a:t>
            </a: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 0.5 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이상 </a:t>
            </a: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긍정</a:t>
            </a:r>
            <a:endParaRPr lang="en-US" altLang="ko-KR" sz="2800" b="1" dirty="0">
              <a:solidFill>
                <a:srgbClr val="212529"/>
              </a:solidFill>
              <a:latin typeface="-apple-system"/>
            </a:endParaRPr>
          </a:p>
          <a:p>
            <a:pPr marL="0" lvl="0" indent="0" algn="ctr">
              <a:lnSpc>
                <a:spcPts val="3779"/>
              </a:lnSpc>
            </a:pPr>
            <a:r>
              <a:rPr lang="en-US" altLang="ko-KR" sz="2800" b="1" dirty="0" err="1">
                <a:solidFill>
                  <a:srgbClr val="212529"/>
                </a:solidFill>
                <a:latin typeface="-apple-system"/>
              </a:rPr>
              <a:t>IoU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 </a:t>
            </a: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0.5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 이하 </a:t>
            </a:r>
            <a:r>
              <a:rPr lang="en-US" altLang="ko-KR" sz="2800" b="1" dirty="0">
                <a:solidFill>
                  <a:srgbClr val="212529"/>
                </a:solidFill>
                <a:latin typeface="-apple-system"/>
              </a:rPr>
              <a:t>: </a:t>
            </a:r>
            <a:r>
              <a:rPr lang="ko-KR" altLang="en-US" sz="2800" b="1" dirty="0">
                <a:solidFill>
                  <a:srgbClr val="212529"/>
                </a:solidFill>
                <a:latin typeface="-apple-system"/>
              </a:rPr>
              <a:t>부정</a:t>
            </a:r>
            <a:endParaRPr lang="en-US" altLang="ko-KR" sz="2800" b="1" dirty="0">
              <a:solidFill>
                <a:srgbClr val="212529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178686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1211</Words>
  <Application>Microsoft Office PowerPoint</Application>
  <PresentationFormat>사용자 지정</PresentationFormat>
  <Paragraphs>153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Noto Sans KR</vt:lpstr>
      <vt:lpstr>Spoqa Han Sans</vt:lpstr>
      <vt:lpstr>Arial</vt:lpstr>
      <vt:lpstr>맑은 고딕</vt:lpstr>
      <vt:lpstr>Calibri</vt:lpstr>
      <vt:lpstr>-apple-system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초록색 보라색 디지털리즘 단순하고 기본적인 프레젠테이션</dc:title>
  <dc:creator>lbhmj</dc:creator>
  <cp:lastModifiedBy>lbhmj@naver.com</cp:lastModifiedBy>
  <cp:revision>6</cp:revision>
  <dcterms:created xsi:type="dcterms:W3CDTF">2006-08-16T00:00:00Z</dcterms:created>
  <dcterms:modified xsi:type="dcterms:W3CDTF">2022-12-09T07:02:12Z</dcterms:modified>
  <dc:identifier>DAFTm69UTbk</dc:identifier>
</cp:coreProperties>
</file>